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Lst>
  <p:notesMasterIdLst>
    <p:notesMasterId r:id="rId23"/>
  </p:notesMasterIdLst>
  <p:sldIdLst>
    <p:sldId id="256" r:id="rId4"/>
    <p:sldId id="440" r:id="rId5"/>
    <p:sldId id="443" r:id="rId6"/>
    <p:sldId id="409" r:id="rId7"/>
    <p:sldId id="259" r:id="rId8"/>
    <p:sldId id="410" r:id="rId9"/>
    <p:sldId id="333" r:id="rId10"/>
    <p:sldId id="261" r:id="rId11"/>
    <p:sldId id="264" r:id="rId12"/>
    <p:sldId id="439" r:id="rId13"/>
    <p:sldId id="444" r:id="rId14"/>
    <p:sldId id="445" r:id="rId15"/>
    <p:sldId id="342" r:id="rId16"/>
    <p:sldId id="257" r:id="rId17"/>
    <p:sldId id="343" r:id="rId18"/>
    <p:sldId id="411" r:id="rId19"/>
    <p:sldId id="344" r:id="rId20"/>
    <p:sldId id="441" r:id="rId21"/>
    <p:sldId id="44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B1E1"/>
    <a:srgbClr val="63C2C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18365D-48A5-4D4D-A76E-EEF5D9FEE4F3}" v="823" dt="2025-04-10T20:13:08.235"/>
    <p1510:client id="{C53A3234-C700-4F9E-AFBD-647426A1FC1F}" v="90" dt="2025-04-10T18:59:33.5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11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6" Type="http://schemas.openxmlformats.org/officeDocument/2006/relationships/image" Target="../media/image29.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5" Type="http://schemas.openxmlformats.org/officeDocument/2006/relationships/image" Target="../media/image2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ata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ata4.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6" Type="http://schemas.openxmlformats.org/officeDocument/2006/relationships/image" Target="../media/image29.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5" Type="http://schemas.openxmlformats.org/officeDocument/2006/relationships/image" Target="../media/image2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rawing4.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C613B8-8C70-413B-9B24-188E039239C2}" type="doc">
      <dgm:prSet loTypeId="urn:microsoft.com/office/officeart/2018/2/layout/IconLabelList" loCatId="icon" qsTypeId="urn:microsoft.com/office/officeart/2005/8/quickstyle/simple1" qsCatId="simple" csTypeId="urn:microsoft.com/office/officeart/2005/8/colors/colorful1" csCatId="colorful" phldr="1"/>
      <dgm:spPr/>
      <dgm:t>
        <a:bodyPr/>
        <a:lstStyle/>
        <a:p>
          <a:endParaRPr lang="en-US"/>
        </a:p>
      </dgm:t>
    </dgm:pt>
    <dgm:pt modelId="{0BBC24F8-811E-45DD-966D-B822ED9836F6}">
      <dgm:prSet/>
      <dgm:spPr/>
      <dgm:t>
        <a:bodyPr/>
        <a:lstStyle/>
        <a:p>
          <a:pPr>
            <a:lnSpc>
              <a:spcPct val="100000"/>
            </a:lnSpc>
          </a:pPr>
          <a:r>
            <a:rPr lang="en-US" b="0" i="0" dirty="0">
              <a:latin typeface="Avenir Next LT Pro" panose="020B0504020202020204" pitchFamily="34" charset="77"/>
            </a:rPr>
            <a:t>Housing Rehabilitation</a:t>
          </a:r>
        </a:p>
      </dgm:t>
    </dgm:pt>
    <dgm:pt modelId="{221A9CE8-2C76-4C65-A9ED-7BEA8A22835D}" type="parTrans" cxnId="{1294FD89-0B06-418D-8631-832BD8FE6EBF}">
      <dgm:prSet/>
      <dgm:spPr/>
      <dgm:t>
        <a:bodyPr/>
        <a:lstStyle/>
        <a:p>
          <a:endParaRPr lang="en-US" sz="2400" b="0" i="0">
            <a:latin typeface="Avenir Next LT Pro" panose="020B0504020202020204" pitchFamily="34" charset="77"/>
          </a:endParaRPr>
        </a:p>
      </dgm:t>
    </dgm:pt>
    <dgm:pt modelId="{67D52767-6FB1-42B9-BCB7-8AE8AF550F47}" type="sibTrans" cxnId="{1294FD89-0B06-418D-8631-832BD8FE6EBF}">
      <dgm:prSet/>
      <dgm:spPr/>
      <dgm:t>
        <a:bodyPr/>
        <a:lstStyle/>
        <a:p>
          <a:endParaRPr lang="en-US" b="0" i="0">
            <a:latin typeface="Avenir Next LT Pro" panose="020B0504020202020204" pitchFamily="34" charset="77"/>
          </a:endParaRPr>
        </a:p>
      </dgm:t>
    </dgm:pt>
    <dgm:pt modelId="{A50D0C62-FF3C-49D4-88AA-0BF0E8C4B840}">
      <dgm:prSet/>
      <dgm:spPr/>
      <dgm:t>
        <a:bodyPr/>
        <a:lstStyle/>
        <a:p>
          <a:pPr>
            <a:lnSpc>
              <a:spcPct val="100000"/>
            </a:lnSpc>
          </a:pPr>
          <a:r>
            <a:rPr lang="en-US" b="0" i="0">
              <a:latin typeface="Avenir Next LT Pro" panose="020B0504020202020204" pitchFamily="34" charset="77"/>
            </a:rPr>
            <a:t>Homeownership Assistance</a:t>
          </a:r>
        </a:p>
      </dgm:t>
    </dgm:pt>
    <dgm:pt modelId="{6E7A034A-3F11-4408-A15F-7EC7FB2706B6}" type="parTrans" cxnId="{C6A9E367-DE72-4FEC-B57F-6103649144A4}">
      <dgm:prSet/>
      <dgm:spPr/>
      <dgm:t>
        <a:bodyPr/>
        <a:lstStyle/>
        <a:p>
          <a:endParaRPr lang="en-US" sz="2400" b="0" i="0">
            <a:latin typeface="Avenir Next LT Pro" panose="020B0504020202020204" pitchFamily="34" charset="77"/>
          </a:endParaRPr>
        </a:p>
      </dgm:t>
    </dgm:pt>
    <dgm:pt modelId="{83EFAFFB-B455-4B03-B5D4-971B162E189B}" type="sibTrans" cxnId="{C6A9E367-DE72-4FEC-B57F-6103649144A4}">
      <dgm:prSet/>
      <dgm:spPr/>
      <dgm:t>
        <a:bodyPr/>
        <a:lstStyle/>
        <a:p>
          <a:endParaRPr lang="en-US" b="0" i="0">
            <a:latin typeface="Avenir Next LT Pro" panose="020B0504020202020204" pitchFamily="34" charset="77"/>
          </a:endParaRPr>
        </a:p>
      </dgm:t>
    </dgm:pt>
    <dgm:pt modelId="{6CCBEACF-6B09-49FD-B43E-02C174761C0B}">
      <dgm:prSet/>
      <dgm:spPr/>
      <dgm:t>
        <a:bodyPr/>
        <a:lstStyle/>
        <a:p>
          <a:pPr>
            <a:lnSpc>
              <a:spcPct val="100000"/>
            </a:lnSpc>
          </a:pPr>
          <a:r>
            <a:rPr lang="en-US" b="0" i="0">
              <a:latin typeface="Avenir Next LT Pro" panose="020B0504020202020204" pitchFamily="34" charset="77"/>
            </a:rPr>
            <a:t>Public Facilities and Improvements</a:t>
          </a:r>
        </a:p>
      </dgm:t>
    </dgm:pt>
    <dgm:pt modelId="{CBA53E67-7924-4827-B782-5CCA2C3AB522}" type="parTrans" cxnId="{3F891166-7F31-406F-95DB-B54B1C5C139A}">
      <dgm:prSet/>
      <dgm:spPr/>
      <dgm:t>
        <a:bodyPr/>
        <a:lstStyle/>
        <a:p>
          <a:endParaRPr lang="en-US" sz="2400" b="0" i="0">
            <a:latin typeface="Avenir Next LT Pro" panose="020B0504020202020204" pitchFamily="34" charset="77"/>
          </a:endParaRPr>
        </a:p>
      </dgm:t>
    </dgm:pt>
    <dgm:pt modelId="{A7A27356-17FD-4B45-8922-3F3D2236BCD4}" type="sibTrans" cxnId="{3F891166-7F31-406F-95DB-B54B1C5C139A}">
      <dgm:prSet/>
      <dgm:spPr/>
      <dgm:t>
        <a:bodyPr/>
        <a:lstStyle/>
        <a:p>
          <a:endParaRPr lang="en-US" b="0" i="0">
            <a:latin typeface="Avenir Next LT Pro" panose="020B0504020202020204" pitchFamily="34" charset="77"/>
          </a:endParaRPr>
        </a:p>
      </dgm:t>
    </dgm:pt>
    <dgm:pt modelId="{B0A35AA9-8E53-4031-ABA2-39818D4349FE}">
      <dgm:prSet/>
      <dgm:spPr/>
      <dgm:t>
        <a:bodyPr/>
        <a:lstStyle/>
        <a:p>
          <a:pPr>
            <a:lnSpc>
              <a:spcPct val="100000"/>
            </a:lnSpc>
          </a:pPr>
          <a:r>
            <a:rPr lang="en-US" b="0" i="0">
              <a:latin typeface="Avenir Next LT Pro" panose="020B0504020202020204" pitchFamily="34" charset="77"/>
            </a:rPr>
            <a:t>Blight Removal Demolition/Site Preparation</a:t>
          </a:r>
        </a:p>
      </dgm:t>
    </dgm:pt>
    <dgm:pt modelId="{19DB4385-6DBE-4503-8866-17B9A2AFB4DC}" type="parTrans" cxnId="{D29E9B14-8751-41DC-9D50-E6E5A0AC006B}">
      <dgm:prSet/>
      <dgm:spPr/>
      <dgm:t>
        <a:bodyPr/>
        <a:lstStyle/>
        <a:p>
          <a:endParaRPr lang="en-US" sz="2400" b="0" i="0">
            <a:latin typeface="Avenir Next LT Pro" panose="020B0504020202020204" pitchFamily="34" charset="77"/>
          </a:endParaRPr>
        </a:p>
      </dgm:t>
    </dgm:pt>
    <dgm:pt modelId="{2C68B787-6C58-4F1C-9B5B-8FEE4EA95861}" type="sibTrans" cxnId="{D29E9B14-8751-41DC-9D50-E6E5A0AC006B}">
      <dgm:prSet/>
      <dgm:spPr/>
      <dgm:t>
        <a:bodyPr/>
        <a:lstStyle/>
        <a:p>
          <a:endParaRPr lang="en-US" b="0" i="0">
            <a:latin typeface="Avenir Next LT Pro" panose="020B0504020202020204" pitchFamily="34" charset="77"/>
          </a:endParaRPr>
        </a:p>
      </dgm:t>
    </dgm:pt>
    <dgm:pt modelId="{C182C4EE-F205-4575-8DC1-5DDA12CB8551}">
      <dgm:prSet/>
      <dgm:spPr/>
      <dgm:t>
        <a:bodyPr/>
        <a:lstStyle/>
        <a:p>
          <a:pPr>
            <a:lnSpc>
              <a:spcPct val="100000"/>
            </a:lnSpc>
          </a:pPr>
          <a:r>
            <a:rPr lang="en-US" b="0" i="0">
              <a:latin typeface="Avenir Next LT Pro" panose="020B0504020202020204" pitchFamily="34" charset="77"/>
            </a:rPr>
            <a:t>Code Enforcement</a:t>
          </a:r>
        </a:p>
      </dgm:t>
    </dgm:pt>
    <dgm:pt modelId="{3D7FAF07-A0D0-42A6-88C6-31E820B11BCB}" type="parTrans" cxnId="{945536F5-BA1E-48AB-B449-8D50D6555C41}">
      <dgm:prSet/>
      <dgm:spPr/>
      <dgm:t>
        <a:bodyPr/>
        <a:lstStyle/>
        <a:p>
          <a:endParaRPr lang="en-US" sz="2400" b="0" i="0">
            <a:latin typeface="Avenir Next LT Pro" panose="020B0504020202020204" pitchFamily="34" charset="77"/>
          </a:endParaRPr>
        </a:p>
      </dgm:t>
    </dgm:pt>
    <dgm:pt modelId="{AC6721D4-51D9-4E80-AB4D-F720C969DA70}" type="sibTrans" cxnId="{945536F5-BA1E-48AB-B449-8D50D6555C41}">
      <dgm:prSet/>
      <dgm:spPr/>
      <dgm:t>
        <a:bodyPr/>
        <a:lstStyle/>
        <a:p>
          <a:endParaRPr lang="en-US" b="0" i="0">
            <a:latin typeface="Avenir Next LT Pro" panose="020B0504020202020204" pitchFamily="34" charset="77"/>
          </a:endParaRPr>
        </a:p>
      </dgm:t>
    </dgm:pt>
    <dgm:pt modelId="{A0896D61-B038-4EBF-9A34-6DA6EADA5E4F}">
      <dgm:prSet/>
      <dgm:spPr/>
      <dgm:t>
        <a:bodyPr/>
        <a:lstStyle/>
        <a:p>
          <a:pPr>
            <a:lnSpc>
              <a:spcPct val="100000"/>
            </a:lnSpc>
          </a:pPr>
          <a:r>
            <a:rPr lang="en-US" b="0" i="0">
              <a:latin typeface="Avenir Next LT Pro" panose="020B0504020202020204" pitchFamily="34" charset="77"/>
            </a:rPr>
            <a:t>Economic Development</a:t>
          </a:r>
        </a:p>
      </dgm:t>
    </dgm:pt>
    <dgm:pt modelId="{F6063C17-A575-4145-BD43-4C937A9F8CDD}" type="parTrans" cxnId="{90A9602C-5D61-4880-B831-B8B0A1B57EF0}">
      <dgm:prSet/>
      <dgm:spPr/>
      <dgm:t>
        <a:bodyPr/>
        <a:lstStyle/>
        <a:p>
          <a:endParaRPr lang="en-US" sz="2400" b="0" i="0">
            <a:latin typeface="Avenir Next LT Pro" panose="020B0504020202020204" pitchFamily="34" charset="77"/>
          </a:endParaRPr>
        </a:p>
      </dgm:t>
    </dgm:pt>
    <dgm:pt modelId="{7489B623-1637-43C4-A453-0C0A9546F5B0}" type="sibTrans" cxnId="{90A9602C-5D61-4880-B831-B8B0A1B57EF0}">
      <dgm:prSet/>
      <dgm:spPr/>
      <dgm:t>
        <a:bodyPr/>
        <a:lstStyle/>
        <a:p>
          <a:endParaRPr lang="en-US" b="0" i="0">
            <a:latin typeface="Avenir Next LT Pro" panose="020B0504020202020204" pitchFamily="34" charset="77"/>
          </a:endParaRPr>
        </a:p>
      </dgm:t>
    </dgm:pt>
    <dgm:pt modelId="{F17B1026-CDA9-4722-B2A8-936CB98E0442}">
      <dgm:prSet/>
      <dgm:spPr/>
      <dgm:t>
        <a:bodyPr/>
        <a:lstStyle/>
        <a:p>
          <a:pPr>
            <a:lnSpc>
              <a:spcPct val="100000"/>
            </a:lnSpc>
          </a:pPr>
          <a:r>
            <a:rPr lang="en-US" b="0" i="0">
              <a:latin typeface="Avenir Next LT Pro" panose="020B0504020202020204" pitchFamily="34" charset="77"/>
            </a:rPr>
            <a:t>Acquisition / Disposition of Real Property</a:t>
          </a:r>
        </a:p>
      </dgm:t>
    </dgm:pt>
    <dgm:pt modelId="{C8E454EA-F009-4DC5-B573-38BFF1F0A467}" type="parTrans" cxnId="{48143F9A-76B2-48F7-A2D6-D513D2A02DB0}">
      <dgm:prSet/>
      <dgm:spPr/>
      <dgm:t>
        <a:bodyPr/>
        <a:lstStyle/>
        <a:p>
          <a:endParaRPr lang="en-US" sz="2400" b="0" i="0">
            <a:latin typeface="Avenir Next LT Pro" panose="020B0504020202020204" pitchFamily="34" charset="77"/>
          </a:endParaRPr>
        </a:p>
      </dgm:t>
    </dgm:pt>
    <dgm:pt modelId="{D2C1D928-5927-4881-8B0F-8A79BCFB1DF6}" type="sibTrans" cxnId="{48143F9A-76B2-48F7-A2D6-D513D2A02DB0}">
      <dgm:prSet/>
      <dgm:spPr/>
      <dgm:t>
        <a:bodyPr/>
        <a:lstStyle/>
        <a:p>
          <a:endParaRPr lang="en-US" b="0" i="0">
            <a:latin typeface="Avenir Next LT Pro" panose="020B0504020202020204" pitchFamily="34" charset="77"/>
          </a:endParaRPr>
        </a:p>
      </dgm:t>
    </dgm:pt>
    <dgm:pt modelId="{122ACBE6-7FF2-4F81-8E83-3184D599712F}">
      <dgm:prSet/>
      <dgm:spPr/>
      <dgm:t>
        <a:bodyPr/>
        <a:lstStyle/>
        <a:p>
          <a:pPr>
            <a:lnSpc>
              <a:spcPct val="100000"/>
            </a:lnSpc>
          </a:pPr>
          <a:r>
            <a:rPr lang="en-US" b="0" i="0">
              <a:latin typeface="Avenir Next LT Pro" panose="020B0504020202020204" pitchFamily="34" charset="77"/>
            </a:rPr>
            <a:t>Public Services</a:t>
          </a:r>
        </a:p>
      </dgm:t>
    </dgm:pt>
    <dgm:pt modelId="{E61FE8ED-8B74-4597-8C96-27A3D793B893}" type="parTrans" cxnId="{FFDE975D-DFBE-4DC6-AD37-7E805E6FDA95}">
      <dgm:prSet/>
      <dgm:spPr/>
      <dgm:t>
        <a:bodyPr/>
        <a:lstStyle/>
        <a:p>
          <a:endParaRPr lang="en-US" sz="2400" b="0" i="0">
            <a:latin typeface="Avenir Next LT Pro" panose="020B0504020202020204" pitchFamily="34" charset="77"/>
          </a:endParaRPr>
        </a:p>
      </dgm:t>
    </dgm:pt>
    <dgm:pt modelId="{0F6117CF-751F-4D13-89CB-B251AC2B18D9}" type="sibTrans" cxnId="{FFDE975D-DFBE-4DC6-AD37-7E805E6FDA95}">
      <dgm:prSet/>
      <dgm:spPr/>
      <dgm:t>
        <a:bodyPr/>
        <a:lstStyle/>
        <a:p>
          <a:endParaRPr lang="en-US" b="0" i="0">
            <a:latin typeface="Avenir Next LT Pro" panose="020B0504020202020204" pitchFamily="34" charset="77"/>
          </a:endParaRPr>
        </a:p>
      </dgm:t>
    </dgm:pt>
    <dgm:pt modelId="{6E3EFD88-6CEE-4889-AB51-9D2766A9A1FE}" type="pres">
      <dgm:prSet presAssocID="{F4C613B8-8C70-413B-9B24-188E039239C2}" presName="root" presStyleCnt="0">
        <dgm:presLayoutVars>
          <dgm:dir/>
          <dgm:resizeHandles val="exact"/>
        </dgm:presLayoutVars>
      </dgm:prSet>
      <dgm:spPr/>
    </dgm:pt>
    <dgm:pt modelId="{76D55F28-1310-4318-AB84-C53DAD561070}" type="pres">
      <dgm:prSet presAssocID="{0BBC24F8-811E-45DD-966D-B822ED9836F6}" presName="compNode" presStyleCnt="0"/>
      <dgm:spPr/>
    </dgm:pt>
    <dgm:pt modelId="{85027A46-7D7A-4D6B-B705-80A31C6E8AE2}" type="pres">
      <dgm:prSet presAssocID="{0BBC24F8-811E-45DD-966D-B822ED9836F6}"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FA1DB88D-BC5D-46BE-BA55-4C907E0D1866}" type="pres">
      <dgm:prSet presAssocID="{0BBC24F8-811E-45DD-966D-B822ED9836F6}" presName="spaceRect" presStyleCnt="0"/>
      <dgm:spPr/>
    </dgm:pt>
    <dgm:pt modelId="{8CCB88EE-8991-4E55-B708-2D7F08E76CE1}" type="pres">
      <dgm:prSet presAssocID="{0BBC24F8-811E-45DD-966D-B822ED9836F6}" presName="textRect" presStyleLbl="revTx" presStyleIdx="0" presStyleCnt="8">
        <dgm:presLayoutVars>
          <dgm:chMax val="1"/>
          <dgm:chPref val="1"/>
        </dgm:presLayoutVars>
      </dgm:prSet>
      <dgm:spPr/>
    </dgm:pt>
    <dgm:pt modelId="{E91B28E1-EF87-44EF-939B-C491CE2BC719}" type="pres">
      <dgm:prSet presAssocID="{67D52767-6FB1-42B9-BCB7-8AE8AF550F47}" presName="sibTrans" presStyleCnt="0"/>
      <dgm:spPr/>
    </dgm:pt>
    <dgm:pt modelId="{6EAF1DB7-8135-4046-AF3C-A09E7B502A4E}" type="pres">
      <dgm:prSet presAssocID="{A50D0C62-FF3C-49D4-88AA-0BF0E8C4B840}" presName="compNode" presStyleCnt="0"/>
      <dgm:spPr/>
    </dgm:pt>
    <dgm:pt modelId="{CD7552BA-B523-4E23-986A-2BB9265E142B}" type="pres">
      <dgm:prSet presAssocID="{A50D0C62-FF3C-49D4-88AA-0BF0E8C4B840}"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Key"/>
        </a:ext>
      </dgm:extLst>
    </dgm:pt>
    <dgm:pt modelId="{13401F6F-B4F0-4115-A57E-DFBCA3E20CC5}" type="pres">
      <dgm:prSet presAssocID="{A50D0C62-FF3C-49D4-88AA-0BF0E8C4B840}" presName="spaceRect" presStyleCnt="0"/>
      <dgm:spPr/>
    </dgm:pt>
    <dgm:pt modelId="{DF5FDCFC-86E0-4750-9D09-5B0ECCC03107}" type="pres">
      <dgm:prSet presAssocID="{A50D0C62-FF3C-49D4-88AA-0BF0E8C4B840}" presName="textRect" presStyleLbl="revTx" presStyleIdx="1" presStyleCnt="8">
        <dgm:presLayoutVars>
          <dgm:chMax val="1"/>
          <dgm:chPref val="1"/>
        </dgm:presLayoutVars>
      </dgm:prSet>
      <dgm:spPr/>
    </dgm:pt>
    <dgm:pt modelId="{86950025-2050-48DB-9C25-AAA5354007E3}" type="pres">
      <dgm:prSet presAssocID="{83EFAFFB-B455-4B03-B5D4-971B162E189B}" presName="sibTrans" presStyleCnt="0"/>
      <dgm:spPr/>
    </dgm:pt>
    <dgm:pt modelId="{8B60A5E1-5C00-430C-9557-781F74E1A21A}" type="pres">
      <dgm:prSet presAssocID="{6CCBEACF-6B09-49FD-B43E-02C174761C0B}" presName="compNode" presStyleCnt="0"/>
      <dgm:spPr/>
    </dgm:pt>
    <dgm:pt modelId="{A5AEC0EA-78F6-4865-AA46-56B0285DE850}" type="pres">
      <dgm:prSet presAssocID="{6CCBEACF-6B09-49FD-B43E-02C174761C0B}" presName="iconRect" presStyleLbl="node1" presStyleIdx="2" presStyleCnt="8"/>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Electrician"/>
        </a:ext>
      </dgm:extLst>
    </dgm:pt>
    <dgm:pt modelId="{61C53CB8-295F-4287-B2D8-122A59B1D0D8}" type="pres">
      <dgm:prSet presAssocID="{6CCBEACF-6B09-49FD-B43E-02C174761C0B}" presName="spaceRect" presStyleCnt="0"/>
      <dgm:spPr/>
    </dgm:pt>
    <dgm:pt modelId="{D65E1C33-9C54-4BEB-A94E-B4BAD7D05B7D}" type="pres">
      <dgm:prSet presAssocID="{6CCBEACF-6B09-49FD-B43E-02C174761C0B}" presName="textRect" presStyleLbl="revTx" presStyleIdx="2" presStyleCnt="8">
        <dgm:presLayoutVars>
          <dgm:chMax val="1"/>
          <dgm:chPref val="1"/>
        </dgm:presLayoutVars>
      </dgm:prSet>
      <dgm:spPr/>
    </dgm:pt>
    <dgm:pt modelId="{A70561BD-6852-4F60-9F0D-D749752A42E5}" type="pres">
      <dgm:prSet presAssocID="{A7A27356-17FD-4B45-8922-3F3D2236BCD4}" presName="sibTrans" presStyleCnt="0"/>
      <dgm:spPr/>
    </dgm:pt>
    <dgm:pt modelId="{89471F8A-62C6-4331-AB2B-FBBCF97DBD38}" type="pres">
      <dgm:prSet presAssocID="{B0A35AA9-8E53-4031-ABA2-39818D4349FE}" presName="compNode" presStyleCnt="0"/>
      <dgm:spPr/>
    </dgm:pt>
    <dgm:pt modelId="{599217BC-6562-47C4-A11A-EA4D8E5A219F}" type="pres">
      <dgm:prSet presAssocID="{B0A35AA9-8E53-4031-ABA2-39818D4349FE}"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Tools"/>
        </a:ext>
      </dgm:extLst>
    </dgm:pt>
    <dgm:pt modelId="{A28C446A-55F2-4749-90D3-4D20C209C0F5}" type="pres">
      <dgm:prSet presAssocID="{B0A35AA9-8E53-4031-ABA2-39818D4349FE}" presName="spaceRect" presStyleCnt="0"/>
      <dgm:spPr/>
    </dgm:pt>
    <dgm:pt modelId="{81899389-FD3D-453D-9768-15FF644ABD3A}" type="pres">
      <dgm:prSet presAssocID="{B0A35AA9-8E53-4031-ABA2-39818D4349FE}" presName="textRect" presStyleLbl="revTx" presStyleIdx="3" presStyleCnt="8">
        <dgm:presLayoutVars>
          <dgm:chMax val="1"/>
          <dgm:chPref val="1"/>
        </dgm:presLayoutVars>
      </dgm:prSet>
      <dgm:spPr/>
    </dgm:pt>
    <dgm:pt modelId="{258D7F6F-4AB3-4FE0-ACDD-1A7C50985751}" type="pres">
      <dgm:prSet presAssocID="{2C68B787-6C58-4F1C-9B5B-8FEE4EA95861}" presName="sibTrans" presStyleCnt="0"/>
      <dgm:spPr/>
    </dgm:pt>
    <dgm:pt modelId="{D1060EAA-06A5-48DE-BD04-CE5F29150340}" type="pres">
      <dgm:prSet presAssocID="{C182C4EE-F205-4575-8DC1-5DDA12CB8551}" presName="compNode" presStyleCnt="0"/>
      <dgm:spPr/>
    </dgm:pt>
    <dgm:pt modelId="{F9B1DFAF-77F5-46DC-8E60-DB72A4B2CABB}" type="pres">
      <dgm:prSet presAssocID="{C182C4EE-F205-4575-8DC1-5DDA12CB8551}"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onstruction worker"/>
        </a:ext>
      </dgm:extLst>
    </dgm:pt>
    <dgm:pt modelId="{20E148B3-A7AB-4F29-8437-E19E53D4E0DB}" type="pres">
      <dgm:prSet presAssocID="{C182C4EE-F205-4575-8DC1-5DDA12CB8551}" presName="spaceRect" presStyleCnt="0"/>
      <dgm:spPr/>
    </dgm:pt>
    <dgm:pt modelId="{0DCB3739-5AF6-4E73-84C7-391EF39D037A}" type="pres">
      <dgm:prSet presAssocID="{C182C4EE-F205-4575-8DC1-5DDA12CB8551}" presName="textRect" presStyleLbl="revTx" presStyleIdx="4" presStyleCnt="8">
        <dgm:presLayoutVars>
          <dgm:chMax val="1"/>
          <dgm:chPref val="1"/>
        </dgm:presLayoutVars>
      </dgm:prSet>
      <dgm:spPr/>
    </dgm:pt>
    <dgm:pt modelId="{DC87DB5E-9627-452F-B927-565CECDB997F}" type="pres">
      <dgm:prSet presAssocID="{AC6721D4-51D9-4E80-AB4D-F720C969DA70}" presName="sibTrans" presStyleCnt="0"/>
      <dgm:spPr/>
    </dgm:pt>
    <dgm:pt modelId="{BF84D92E-4910-4680-B5C9-1F7197571EFB}" type="pres">
      <dgm:prSet presAssocID="{A0896D61-B038-4EBF-9A34-6DA6EADA5E4F}" presName="compNode" presStyleCnt="0"/>
      <dgm:spPr/>
    </dgm:pt>
    <dgm:pt modelId="{C5B42EDA-F122-4EE8-9735-5A4AD1728AB1}" type="pres">
      <dgm:prSet presAssocID="{A0896D61-B038-4EBF-9A34-6DA6EADA5E4F}"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Financial"/>
        </a:ext>
      </dgm:extLst>
    </dgm:pt>
    <dgm:pt modelId="{13D041CC-3B00-475E-A118-D6D7902DB7D1}" type="pres">
      <dgm:prSet presAssocID="{A0896D61-B038-4EBF-9A34-6DA6EADA5E4F}" presName="spaceRect" presStyleCnt="0"/>
      <dgm:spPr/>
    </dgm:pt>
    <dgm:pt modelId="{5A67361C-D3AF-4A5B-A3B6-B10A4E46DD07}" type="pres">
      <dgm:prSet presAssocID="{A0896D61-B038-4EBF-9A34-6DA6EADA5E4F}" presName="textRect" presStyleLbl="revTx" presStyleIdx="5" presStyleCnt="8">
        <dgm:presLayoutVars>
          <dgm:chMax val="1"/>
          <dgm:chPref val="1"/>
        </dgm:presLayoutVars>
      </dgm:prSet>
      <dgm:spPr/>
    </dgm:pt>
    <dgm:pt modelId="{EBA72136-92BD-4FC3-B73D-9E12A0158B3C}" type="pres">
      <dgm:prSet presAssocID="{7489B623-1637-43C4-A453-0C0A9546F5B0}" presName="sibTrans" presStyleCnt="0"/>
      <dgm:spPr/>
    </dgm:pt>
    <dgm:pt modelId="{5A7969FF-1FF8-4A7D-9733-5341E586B135}" type="pres">
      <dgm:prSet presAssocID="{F17B1026-CDA9-4722-B2A8-936CB98E0442}" presName="compNode" presStyleCnt="0"/>
      <dgm:spPr/>
    </dgm:pt>
    <dgm:pt modelId="{04D03EBF-D843-4BE5-8FAC-921FC028CBC2}" type="pres">
      <dgm:prSet presAssocID="{F17B1026-CDA9-4722-B2A8-936CB98E0442}" presName="iconRect" presStyleLbl="node1" presStyleIdx="6" presStyleCnt="8"/>
      <dgm:spPr>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City"/>
        </a:ext>
      </dgm:extLst>
    </dgm:pt>
    <dgm:pt modelId="{B02D04BE-BA1F-47A5-B4BC-504F6EEAE0CE}" type="pres">
      <dgm:prSet presAssocID="{F17B1026-CDA9-4722-B2A8-936CB98E0442}" presName="spaceRect" presStyleCnt="0"/>
      <dgm:spPr/>
    </dgm:pt>
    <dgm:pt modelId="{6EE74FB4-BFB2-4C17-9C78-94C778C14CFC}" type="pres">
      <dgm:prSet presAssocID="{F17B1026-CDA9-4722-B2A8-936CB98E0442}" presName="textRect" presStyleLbl="revTx" presStyleIdx="6" presStyleCnt="8">
        <dgm:presLayoutVars>
          <dgm:chMax val="1"/>
          <dgm:chPref val="1"/>
        </dgm:presLayoutVars>
      </dgm:prSet>
      <dgm:spPr/>
    </dgm:pt>
    <dgm:pt modelId="{2BB413D0-75F2-46B3-900B-799A8B5EAF81}" type="pres">
      <dgm:prSet presAssocID="{D2C1D928-5927-4881-8B0F-8A79BCFB1DF6}" presName="sibTrans" presStyleCnt="0"/>
      <dgm:spPr/>
    </dgm:pt>
    <dgm:pt modelId="{75E52C57-1043-45C1-94F0-71BCD8AAFF05}" type="pres">
      <dgm:prSet presAssocID="{122ACBE6-7FF2-4F81-8E83-3184D599712F}" presName="compNode" presStyleCnt="0"/>
      <dgm:spPr/>
    </dgm:pt>
    <dgm:pt modelId="{97B17D4E-2394-43F0-9520-4FB1A0A4611E}" type="pres">
      <dgm:prSet presAssocID="{122ACBE6-7FF2-4F81-8E83-3184D599712F}"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descr="Park scene"/>
        </a:ext>
      </dgm:extLst>
    </dgm:pt>
    <dgm:pt modelId="{BAE686AD-18F5-44C9-9127-3C969AF957BE}" type="pres">
      <dgm:prSet presAssocID="{122ACBE6-7FF2-4F81-8E83-3184D599712F}" presName="spaceRect" presStyleCnt="0"/>
      <dgm:spPr/>
    </dgm:pt>
    <dgm:pt modelId="{356134B0-618B-499A-8D7D-C2B06C72335F}" type="pres">
      <dgm:prSet presAssocID="{122ACBE6-7FF2-4F81-8E83-3184D599712F}" presName="textRect" presStyleLbl="revTx" presStyleIdx="7" presStyleCnt="8">
        <dgm:presLayoutVars>
          <dgm:chMax val="1"/>
          <dgm:chPref val="1"/>
        </dgm:presLayoutVars>
      </dgm:prSet>
      <dgm:spPr/>
    </dgm:pt>
  </dgm:ptLst>
  <dgm:cxnLst>
    <dgm:cxn modelId="{34372C11-C5FF-4B9C-BF9A-9D636A8B35ED}" type="presOf" srcId="{F17B1026-CDA9-4722-B2A8-936CB98E0442}" destId="{6EE74FB4-BFB2-4C17-9C78-94C778C14CFC}" srcOrd="0" destOrd="0" presId="urn:microsoft.com/office/officeart/2018/2/layout/IconLabelList"/>
    <dgm:cxn modelId="{D29E9B14-8751-41DC-9D50-E6E5A0AC006B}" srcId="{F4C613B8-8C70-413B-9B24-188E039239C2}" destId="{B0A35AA9-8E53-4031-ABA2-39818D4349FE}" srcOrd="3" destOrd="0" parTransId="{19DB4385-6DBE-4503-8866-17B9A2AFB4DC}" sibTransId="{2C68B787-6C58-4F1C-9B5B-8FEE4EA95861}"/>
    <dgm:cxn modelId="{08488A19-FF2D-4078-8150-B6D09F23CFB3}" type="presOf" srcId="{0BBC24F8-811E-45DD-966D-B822ED9836F6}" destId="{8CCB88EE-8991-4E55-B708-2D7F08E76CE1}" srcOrd="0" destOrd="0" presId="urn:microsoft.com/office/officeart/2018/2/layout/IconLabelList"/>
    <dgm:cxn modelId="{90A9602C-5D61-4880-B831-B8B0A1B57EF0}" srcId="{F4C613B8-8C70-413B-9B24-188E039239C2}" destId="{A0896D61-B038-4EBF-9A34-6DA6EADA5E4F}" srcOrd="5" destOrd="0" parTransId="{F6063C17-A575-4145-BD43-4C937A9F8CDD}" sibTransId="{7489B623-1637-43C4-A453-0C0A9546F5B0}"/>
    <dgm:cxn modelId="{FFDE975D-DFBE-4DC6-AD37-7E805E6FDA95}" srcId="{F4C613B8-8C70-413B-9B24-188E039239C2}" destId="{122ACBE6-7FF2-4F81-8E83-3184D599712F}" srcOrd="7" destOrd="0" parTransId="{E61FE8ED-8B74-4597-8C96-27A3D793B893}" sibTransId="{0F6117CF-751F-4D13-89CB-B251AC2B18D9}"/>
    <dgm:cxn modelId="{B972A760-DD70-4F99-8AC5-D2B1CDB5FAE4}" type="presOf" srcId="{C182C4EE-F205-4575-8DC1-5DDA12CB8551}" destId="{0DCB3739-5AF6-4E73-84C7-391EF39D037A}" srcOrd="0" destOrd="0" presId="urn:microsoft.com/office/officeart/2018/2/layout/IconLabelList"/>
    <dgm:cxn modelId="{3F891166-7F31-406F-95DB-B54B1C5C139A}" srcId="{F4C613B8-8C70-413B-9B24-188E039239C2}" destId="{6CCBEACF-6B09-49FD-B43E-02C174761C0B}" srcOrd="2" destOrd="0" parTransId="{CBA53E67-7924-4827-B782-5CCA2C3AB522}" sibTransId="{A7A27356-17FD-4B45-8922-3F3D2236BCD4}"/>
    <dgm:cxn modelId="{C6A9E367-DE72-4FEC-B57F-6103649144A4}" srcId="{F4C613B8-8C70-413B-9B24-188E039239C2}" destId="{A50D0C62-FF3C-49D4-88AA-0BF0E8C4B840}" srcOrd="1" destOrd="0" parTransId="{6E7A034A-3F11-4408-A15F-7EC7FB2706B6}" sibTransId="{83EFAFFB-B455-4B03-B5D4-971B162E189B}"/>
    <dgm:cxn modelId="{5797384D-9BAD-4E36-88D8-FCCF4F8DE465}" type="presOf" srcId="{F4C613B8-8C70-413B-9B24-188E039239C2}" destId="{6E3EFD88-6CEE-4889-AB51-9D2766A9A1FE}" srcOrd="0" destOrd="0" presId="urn:microsoft.com/office/officeart/2018/2/layout/IconLabelList"/>
    <dgm:cxn modelId="{F9F09B55-99FD-4EE6-882B-F48554136F84}" type="presOf" srcId="{A50D0C62-FF3C-49D4-88AA-0BF0E8C4B840}" destId="{DF5FDCFC-86E0-4750-9D09-5B0ECCC03107}" srcOrd="0" destOrd="0" presId="urn:microsoft.com/office/officeart/2018/2/layout/IconLabelList"/>
    <dgm:cxn modelId="{B8FCC07B-17BB-48BA-8CE5-E2095A0BB7D8}" type="presOf" srcId="{122ACBE6-7FF2-4F81-8E83-3184D599712F}" destId="{356134B0-618B-499A-8D7D-C2B06C72335F}" srcOrd="0" destOrd="0" presId="urn:microsoft.com/office/officeart/2018/2/layout/IconLabelList"/>
    <dgm:cxn modelId="{1294FD89-0B06-418D-8631-832BD8FE6EBF}" srcId="{F4C613B8-8C70-413B-9B24-188E039239C2}" destId="{0BBC24F8-811E-45DD-966D-B822ED9836F6}" srcOrd="0" destOrd="0" parTransId="{221A9CE8-2C76-4C65-A9ED-7BEA8A22835D}" sibTransId="{67D52767-6FB1-42B9-BCB7-8AE8AF550F47}"/>
    <dgm:cxn modelId="{48143F9A-76B2-48F7-A2D6-D513D2A02DB0}" srcId="{F4C613B8-8C70-413B-9B24-188E039239C2}" destId="{F17B1026-CDA9-4722-B2A8-936CB98E0442}" srcOrd="6" destOrd="0" parTransId="{C8E454EA-F009-4DC5-B573-38BFF1F0A467}" sibTransId="{D2C1D928-5927-4881-8B0F-8A79BCFB1DF6}"/>
    <dgm:cxn modelId="{458F4A9D-04A5-4FD7-9443-B7C230B3DE95}" type="presOf" srcId="{6CCBEACF-6B09-49FD-B43E-02C174761C0B}" destId="{D65E1C33-9C54-4BEB-A94E-B4BAD7D05B7D}" srcOrd="0" destOrd="0" presId="urn:microsoft.com/office/officeart/2018/2/layout/IconLabelList"/>
    <dgm:cxn modelId="{F97AE6AE-3B49-421E-A13E-B62164909AD6}" type="presOf" srcId="{B0A35AA9-8E53-4031-ABA2-39818D4349FE}" destId="{81899389-FD3D-453D-9768-15FF644ABD3A}" srcOrd="0" destOrd="0" presId="urn:microsoft.com/office/officeart/2018/2/layout/IconLabelList"/>
    <dgm:cxn modelId="{36CEEAC5-DB24-4646-B35A-3962D8CFCB28}" type="presOf" srcId="{A0896D61-B038-4EBF-9A34-6DA6EADA5E4F}" destId="{5A67361C-D3AF-4A5B-A3B6-B10A4E46DD07}" srcOrd="0" destOrd="0" presId="urn:microsoft.com/office/officeart/2018/2/layout/IconLabelList"/>
    <dgm:cxn modelId="{945536F5-BA1E-48AB-B449-8D50D6555C41}" srcId="{F4C613B8-8C70-413B-9B24-188E039239C2}" destId="{C182C4EE-F205-4575-8DC1-5DDA12CB8551}" srcOrd="4" destOrd="0" parTransId="{3D7FAF07-A0D0-42A6-88C6-31E820B11BCB}" sibTransId="{AC6721D4-51D9-4E80-AB4D-F720C969DA70}"/>
    <dgm:cxn modelId="{BC24BCC0-70CA-40D3-B737-B14487A46856}" type="presParOf" srcId="{6E3EFD88-6CEE-4889-AB51-9D2766A9A1FE}" destId="{76D55F28-1310-4318-AB84-C53DAD561070}" srcOrd="0" destOrd="0" presId="urn:microsoft.com/office/officeart/2018/2/layout/IconLabelList"/>
    <dgm:cxn modelId="{10AE5E02-22B4-47C4-B514-20335DC1EB89}" type="presParOf" srcId="{76D55F28-1310-4318-AB84-C53DAD561070}" destId="{85027A46-7D7A-4D6B-B705-80A31C6E8AE2}" srcOrd="0" destOrd="0" presId="urn:microsoft.com/office/officeart/2018/2/layout/IconLabelList"/>
    <dgm:cxn modelId="{BC0C5C87-E953-4B96-97CE-1C39821D360D}" type="presParOf" srcId="{76D55F28-1310-4318-AB84-C53DAD561070}" destId="{FA1DB88D-BC5D-46BE-BA55-4C907E0D1866}" srcOrd="1" destOrd="0" presId="urn:microsoft.com/office/officeart/2018/2/layout/IconLabelList"/>
    <dgm:cxn modelId="{35C70033-5C3B-4BDC-AFF1-F56F5CA2F71C}" type="presParOf" srcId="{76D55F28-1310-4318-AB84-C53DAD561070}" destId="{8CCB88EE-8991-4E55-B708-2D7F08E76CE1}" srcOrd="2" destOrd="0" presId="urn:microsoft.com/office/officeart/2018/2/layout/IconLabelList"/>
    <dgm:cxn modelId="{CD69E29F-0E61-42FA-B9F2-79B330D43FCC}" type="presParOf" srcId="{6E3EFD88-6CEE-4889-AB51-9D2766A9A1FE}" destId="{E91B28E1-EF87-44EF-939B-C491CE2BC719}" srcOrd="1" destOrd="0" presId="urn:microsoft.com/office/officeart/2018/2/layout/IconLabelList"/>
    <dgm:cxn modelId="{E8535679-2C40-4C8F-A3FE-7621E8E9CD8C}" type="presParOf" srcId="{6E3EFD88-6CEE-4889-AB51-9D2766A9A1FE}" destId="{6EAF1DB7-8135-4046-AF3C-A09E7B502A4E}" srcOrd="2" destOrd="0" presId="urn:microsoft.com/office/officeart/2018/2/layout/IconLabelList"/>
    <dgm:cxn modelId="{66BC8392-5B0A-4AC4-BF5D-DEE2F8663DF2}" type="presParOf" srcId="{6EAF1DB7-8135-4046-AF3C-A09E7B502A4E}" destId="{CD7552BA-B523-4E23-986A-2BB9265E142B}" srcOrd="0" destOrd="0" presId="urn:microsoft.com/office/officeart/2018/2/layout/IconLabelList"/>
    <dgm:cxn modelId="{27748C34-8FF7-4C7C-95BB-68B1AFA677C3}" type="presParOf" srcId="{6EAF1DB7-8135-4046-AF3C-A09E7B502A4E}" destId="{13401F6F-B4F0-4115-A57E-DFBCA3E20CC5}" srcOrd="1" destOrd="0" presId="urn:microsoft.com/office/officeart/2018/2/layout/IconLabelList"/>
    <dgm:cxn modelId="{6073DA09-D3FE-4673-B491-5DA651330323}" type="presParOf" srcId="{6EAF1DB7-8135-4046-AF3C-A09E7B502A4E}" destId="{DF5FDCFC-86E0-4750-9D09-5B0ECCC03107}" srcOrd="2" destOrd="0" presId="urn:microsoft.com/office/officeart/2018/2/layout/IconLabelList"/>
    <dgm:cxn modelId="{A1370EF7-CCCC-40ED-9A3B-B27838B0BEC3}" type="presParOf" srcId="{6E3EFD88-6CEE-4889-AB51-9D2766A9A1FE}" destId="{86950025-2050-48DB-9C25-AAA5354007E3}" srcOrd="3" destOrd="0" presId="urn:microsoft.com/office/officeart/2018/2/layout/IconLabelList"/>
    <dgm:cxn modelId="{53C1DFC8-8E43-47BF-B592-FF7D2E2C69E3}" type="presParOf" srcId="{6E3EFD88-6CEE-4889-AB51-9D2766A9A1FE}" destId="{8B60A5E1-5C00-430C-9557-781F74E1A21A}" srcOrd="4" destOrd="0" presId="urn:microsoft.com/office/officeart/2018/2/layout/IconLabelList"/>
    <dgm:cxn modelId="{E483D1CB-4F4F-4446-AF82-55CF0AA95A1E}" type="presParOf" srcId="{8B60A5E1-5C00-430C-9557-781F74E1A21A}" destId="{A5AEC0EA-78F6-4865-AA46-56B0285DE850}" srcOrd="0" destOrd="0" presId="urn:microsoft.com/office/officeart/2018/2/layout/IconLabelList"/>
    <dgm:cxn modelId="{49B1BA78-1B6E-4DC5-8B06-0FFD2EB48C93}" type="presParOf" srcId="{8B60A5E1-5C00-430C-9557-781F74E1A21A}" destId="{61C53CB8-295F-4287-B2D8-122A59B1D0D8}" srcOrd="1" destOrd="0" presId="urn:microsoft.com/office/officeart/2018/2/layout/IconLabelList"/>
    <dgm:cxn modelId="{6348620B-B91A-4258-9D6D-422963A990E4}" type="presParOf" srcId="{8B60A5E1-5C00-430C-9557-781F74E1A21A}" destId="{D65E1C33-9C54-4BEB-A94E-B4BAD7D05B7D}" srcOrd="2" destOrd="0" presId="urn:microsoft.com/office/officeart/2018/2/layout/IconLabelList"/>
    <dgm:cxn modelId="{D02CB56A-61E7-4A04-9837-35F6C930C944}" type="presParOf" srcId="{6E3EFD88-6CEE-4889-AB51-9D2766A9A1FE}" destId="{A70561BD-6852-4F60-9F0D-D749752A42E5}" srcOrd="5" destOrd="0" presId="urn:microsoft.com/office/officeart/2018/2/layout/IconLabelList"/>
    <dgm:cxn modelId="{594D8632-8419-4189-B34B-CF792D300941}" type="presParOf" srcId="{6E3EFD88-6CEE-4889-AB51-9D2766A9A1FE}" destId="{89471F8A-62C6-4331-AB2B-FBBCF97DBD38}" srcOrd="6" destOrd="0" presId="urn:microsoft.com/office/officeart/2018/2/layout/IconLabelList"/>
    <dgm:cxn modelId="{521C7E15-2F2D-485E-B54D-3A9DDFD468DE}" type="presParOf" srcId="{89471F8A-62C6-4331-AB2B-FBBCF97DBD38}" destId="{599217BC-6562-47C4-A11A-EA4D8E5A219F}" srcOrd="0" destOrd="0" presId="urn:microsoft.com/office/officeart/2018/2/layout/IconLabelList"/>
    <dgm:cxn modelId="{C9C77267-4ED6-4F68-92E8-6DAAB452819C}" type="presParOf" srcId="{89471F8A-62C6-4331-AB2B-FBBCF97DBD38}" destId="{A28C446A-55F2-4749-90D3-4D20C209C0F5}" srcOrd="1" destOrd="0" presId="urn:microsoft.com/office/officeart/2018/2/layout/IconLabelList"/>
    <dgm:cxn modelId="{0A1226E7-5C27-4577-B607-261E1C59908E}" type="presParOf" srcId="{89471F8A-62C6-4331-AB2B-FBBCF97DBD38}" destId="{81899389-FD3D-453D-9768-15FF644ABD3A}" srcOrd="2" destOrd="0" presId="urn:microsoft.com/office/officeart/2018/2/layout/IconLabelList"/>
    <dgm:cxn modelId="{E6034A7C-3D20-4311-B933-7B6B5D82DFA6}" type="presParOf" srcId="{6E3EFD88-6CEE-4889-AB51-9D2766A9A1FE}" destId="{258D7F6F-4AB3-4FE0-ACDD-1A7C50985751}" srcOrd="7" destOrd="0" presId="urn:microsoft.com/office/officeart/2018/2/layout/IconLabelList"/>
    <dgm:cxn modelId="{7439EAD1-5381-4A68-AFC9-F28DCCEFB10D}" type="presParOf" srcId="{6E3EFD88-6CEE-4889-AB51-9D2766A9A1FE}" destId="{D1060EAA-06A5-48DE-BD04-CE5F29150340}" srcOrd="8" destOrd="0" presId="urn:microsoft.com/office/officeart/2018/2/layout/IconLabelList"/>
    <dgm:cxn modelId="{58AACFAA-1A52-4C5A-920D-BF663CE372B0}" type="presParOf" srcId="{D1060EAA-06A5-48DE-BD04-CE5F29150340}" destId="{F9B1DFAF-77F5-46DC-8E60-DB72A4B2CABB}" srcOrd="0" destOrd="0" presId="urn:microsoft.com/office/officeart/2018/2/layout/IconLabelList"/>
    <dgm:cxn modelId="{B226FB50-D9A0-40E7-92D3-782E40E369B3}" type="presParOf" srcId="{D1060EAA-06A5-48DE-BD04-CE5F29150340}" destId="{20E148B3-A7AB-4F29-8437-E19E53D4E0DB}" srcOrd="1" destOrd="0" presId="urn:microsoft.com/office/officeart/2018/2/layout/IconLabelList"/>
    <dgm:cxn modelId="{3B0644C5-3111-43D1-9CE8-8389EC8254D1}" type="presParOf" srcId="{D1060EAA-06A5-48DE-BD04-CE5F29150340}" destId="{0DCB3739-5AF6-4E73-84C7-391EF39D037A}" srcOrd="2" destOrd="0" presId="urn:microsoft.com/office/officeart/2018/2/layout/IconLabelList"/>
    <dgm:cxn modelId="{AE7932FC-3625-466F-B3A9-3E45C6146A13}" type="presParOf" srcId="{6E3EFD88-6CEE-4889-AB51-9D2766A9A1FE}" destId="{DC87DB5E-9627-452F-B927-565CECDB997F}" srcOrd="9" destOrd="0" presId="urn:microsoft.com/office/officeart/2018/2/layout/IconLabelList"/>
    <dgm:cxn modelId="{C3FD4FA8-83CE-4C87-AF87-4FA1C1CE6D57}" type="presParOf" srcId="{6E3EFD88-6CEE-4889-AB51-9D2766A9A1FE}" destId="{BF84D92E-4910-4680-B5C9-1F7197571EFB}" srcOrd="10" destOrd="0" presId="urn:microsoft.com/office/officeart/2018/2/layout/IconLabelList"/>
    <dgm:cxn modelId="{A503BA24-AEA6-4485-84FB-370CE48BB268}" type="presParOf" srcId="{BF84D92E-4910-4680-B5C9-1F7197571EFB}" destId="{C5B42EDA-F122-4EE8-9735-5A4AD1728AB1}" srcOrd="0" destOrd="0" presId="urn:microsoft.com/office/officeart/2018/2/layout/IconLabelList"/>
    <dgm:cxn modelId="{0870938E-EBCA-4870-882F-AED711FAAE0F}" type="presParOf" srcId="{BF84D92E-4910-4680-B5C9-1F7197571EFB}" destId="{13D041CC-3B00-475E-A118-D6D7902DB7D1}" srcOrd="1" destOrd="0" presId="urn:microsoft.com/office/officeart/2018/2/layout/IconLabelList"/>
    <dgm:cxn modelId="{21E6A0AA-B3CF-4AD9-A32C-87BDB07410FF}" type="presParOf" srcId="{BF84D92E-4910-4680-B5C9-1F7197571EFB}" destId="{5A67361C-D3AF-4A5B-A3B6-B10A4E46DD07}" srcOrd="2" destOrd="0" presId="urn:microsoft.com/office/officeart/2018/2/layout/IconLabelList"/>
    <dgm:cxn modelId="{B70341AD-1A6F-4DAB-BB55-A8525397ED04}" type="presParOf" srcId="{6E3EFD88-6CEE-4889-AB51-9D2766A9A1FE}" destId="{EBA72136-92BD-4FC3-B73D-9E12A0158B3C}" srcOrd="11" destOrd="0" presId="urn:microsoft.com/office/officeart/2018/2/layout/IconLabelList"/>
    <dgm:cxn modelId="{24C6B182-881B-4F8B-9BE1-D54A56DACBF6}" type="presParOf" srcId="{6E3EFD88-6CEE-4889-AB51-9D2766A9A1FE}" destId="{5A7969FF-1FF8-4A7D-9733-5341E586B135}" srcOrd="12" destOrd="0" presId="urn:microsoft.com/office/officeart/2018/2/layout/IconLabelList"/>
    <dgm:cxn modelId="{EDCC233C-D40B-460C-9E27-8E55E9100D78}" type="presParOf" srcId="{5A7969FF-1FF8-4A7D-9733-5341E586B135}" destId="{04D03EBF-D843-4BE5-8FAC-921FC028CBC2}" srcOrd="0" destOrd="0" presId="urn:microsoft.com/office/officeart/2018/2/layout/IconLabelList"/>
    <dgm:cxn modelId="{DFDCA1CE-32FA-4632-8B81-C9848BA665FF}" type="presParOf" srcId="{5A7969FF-1FF8-4A7D-9733-5341E586B135}" destId="{B02D04BE-BA1F-47A5-B4BC-504F6EEAE0CE}" srcOrd="1" destOrd="0" presId="urn:microsoft.com/office/officeart/2018/2/layout/IconLabelList"/>
    <dgm:cxn modelId="{B8E33F4B-E449-43F7-A606-6A2C7406C311}" type="presParOf" srcId="{5A7969FF-1FF8-4A7D-9733-5341E586B135}" destId="{6EE74FB4-BFB2-4C17-9C78-94C778C14CFC}" srcOrd="2" destOrd="0" presId="urn:microsoft.com/office/officeart/2018/2/layout/IconLabelList"/>
    <dgm:cxn modelId="{9AFD1F04-7E27-4EC0-A489-45FF93613B32}" type="presParOf" srcId="{6E3EFD88-6CEE-4889-AB51-9D2766A9A1FE}" destId="{2BB413D0-75F2-46B3-900B-799A8B5EAF81}" srcOrd="13" destOrd="0" presId="urn:microsoft.com/office/officeart/2018/2/layout/IconLabelList"/>
    <dgm:cxn modelId="{FE8C7231-1D5F-4994-BB83-DBDCAAC1A939}" type="presParOf" srcId="{6E3EFD88-6CEE-4889-AB51-9D2766A9A1FE}" destId="{75E52C57-1043-45C1-94F0-71BCD8AAFF05}" srcOrd="14" destOrd="0" presId="urn:microsoft.com/office/officeart/2018/2/layout/IconLabelList"/>
    <dgm:cxn modelId="{5264C7E6-8DA1-4670-BA51-1D3B60644039}" type="presParOf" srcId="{75E52C57-1043-45C1-94F0-71BCD8AAFF05}" destId="{97B17D4E-2394-43F0-9520-4FB1A0A4611E}" srcOrd="0" destOrd="0" presId="urn:microsoft.com/office/officeart/2018/2/layout/IconLabelList"/>
    <dgm:cxn modelId="{ED625A6A-2627-4D58-B64F-E4E24C0543A4}" type="presParOf" srcId="{75E52C57-1043-45C1-94F0-71BCD8AAFF05}" destId="{BAE686AD-18F5-44C9-9127-3C969AF957BE}" srcOrd="1" destOrd="0" presId="urn:microsoft.com/office/officeart/2018/2/layout/IconLabelList"/>
    <dgm:cxn modelId="{BADAD4B1-692D-4808-ACD8-53626DEEFE64}" type="presParOf" srcId="{75E52C57-1043-45C1-94F0-71BCD8AAFF05}" destId="{356134B0-618B-499A-8D7D-C2B06C72335F}" srcOrd="2" destOrd="0" presId="urn:microsoft.com/office/officeart/2018/2/layout/IconLabelList"/>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5895258-7F9B-954F-9E7C-3D9BF1A7A43B}"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BEB0FDC-401E-754C-9A2C-05050FA24D3B}">
      <dgm:prSet/>
      <dgm:spPr>
        <a:solidFill>
          <a:schemeClr val="bg2">
            <a:lumMod val="50000"/>
          </a:schemeClr>
        </a:solidFill>
      </dgm:spPr>
      <dgm:t>
        <a:bodyPr/>
        <a:lstStyle/>
        <a:p>
          <a:r>
            <a:rPr lang="en-US" dirty="0">
              <a:latin typeface="Avenir Next LT Pro" panose="020B0504020202020204" pitchFamily="34" charset="77"/>
            </a:rPr>
            <a:t>Employment Training</a:t>
          </a:r>
        </a:p>
      </dgm:t>
    </dgm:pt>
    <dgm:pt modelId="{5F6967EF-3EA1-334C-BB39-87FA90B11316}" type="parTrans" cxnId="{25BCF38D-5591-054A-BB7F-D4D7F5FFA7ED}">
      <dgm:prSet/>
      <dgm:spPr/>
      <dgm:t>
        <a:bodyPr/>
        <a:lstStyle/>
        <a:p>
          <a:endParaRPr lang="en-US"/>
        </a:p>
      </dgm:t>
    </dgm:pt>
    <dgm:pt modelId="{53D3F40D-2895-CD49-A4C5-4DD7F861ADC1}" type="sibTrans" cxnId="{25BCF38D-5591-054A-BB7F-D4D7F5FFA7ED}">
      <dgm:prSet/>
      <dgm:spPr/>
      <dgm:t>
        <a:bodyPr/>
        <a:lstStyle/>
        <a:p>
          <a:endParaRPr lang="en-US"/>
        </a:p>
      </dgm:t>
    </dgm:pt>
    <dgm:pt modelId="{CC8AB62B-F162-6043-8ED8-F6E58A8C406E}">
      <dgm:prSet/>
      <dgm:spPr>
        <a:solidFill>
          <a:schemeClr val="tx1">
            <a:lumMod val="65000"/>
            <a:lumOff val="35000"/>
          </a:schemeClr>
        </a:solidFill>
      </dgm:spPr>
      <dgm:t>
        <a:bodyPr/>
        <a:lstStyle/>
        <a:p>
          <a:r>
            <a:rPr lang="en-US" dirty="0">
              <a:latin typeface="Avenir Next LT Pro" panose="020B0504020202020204" pitchFamily="34" charset="77"/>
            </a:rPr>
            <a:t>Crime Prevention </a:t>
          </a:r>
        </a:p>
      </dgm:t>
    </dgm:pt>
    <dgm:pt modelId="{E9FB2B6E-5534-4040-8DDC-32B34E4B85A6}" type="parTrans" cxnId="{D60E5730-1ED8-BD4D-BD79-9B966B3560AE}">
      <dgm:prSet/>
      <dgm:spPr/>
      <dgm:t>
        <a:bodyPr/>
        <a:lstStyle/>
        <a:p>
          <a:endParaRPr lang="en-US"/>
        </a:p>
      </dgm:t>
    </dgm:pt>
    <dgm:pt modelId="{015C17CA-13C6-1B42-B18F-EF266FF1E812}" type="sibTrans" cxnId="{D60E5730-1ED8-BD4D-BD79-9B966B3560AE}">
      <dgm:prSet/>
      <dgm:spPr/>
      <dgm:t>
        <a:bodyPr/>
        <a:lstStyle/>
        <a:p>
          <a:endParaRPr lang="en-US"/>
        </a:p>
      </dgm:t>
    </dgm:pt>
    <dgm:pt modelId="{D975584A-D162-6742-B0E8-671591E5FCBD}">
      <dgm:prSet/>
      <dgm:spPr>
        <a:solidFill>
          <a:schemeClr val="bg2">
            <a:lumMod val="25000"/>
          </a:schemeClr>
        </a:solidFill>
      </dgm:spPr>
      <dgm:t>
        <a:bodyPr/>
        <a:lstStyle/>
        <a:p>
          <a:r>
            <a:rPr lang="en-US" dirty="0">
              <a:latin typeface="Avenir Next LT Pro" panose="020B0504020202020204" pitchFamily="34" charset="77"/>
            </a:rPr>
            <a:t>Childcare </a:t>
          </a:r>
        </a:p>
      </dgm:t>
    </dgm:pt>
    <dgm:pt modelId="{DAC3FDD4-BDA1-8B4C-8379-E1F877C8CDAF}" type="parTrans" cxnId="{A421E458-B1F7-EE4A-8607-6001F49D1134}">
      <dgm:prSet/>
      <dgm:spPr/>
      <dgm:t>
        <a:bodyPr/>
        <a:lstStyle/>
        <a:p>
          <a:endParaRPr lang="en-US"/>
        </a:p>
      </dgm:t>
    </dgm:pt>
    <dgm:pt modelId="{05185DFE-441F-B145-8E7B-BA6F60D9CB9B}" type="sibTrans" cxnId="{A421E458-B1F7-EE4A-8607-6001F49D1134}">
      <dgm:prSet/>
      <dgm:spPr/>
      <dgm:t>
        <a:bodyPr/>
        <a:lstStyle/>
        <a:p>
          <a:endParaRPr lang="en-US"/>
        </a:p>
      </dgm:t>
    </dgm:pt>
    <dgm:pt modelId="{2A7EB259-FF56-DE42-B066-907C80ACEC1C}">
      <dgm:prSet/>
      <dgm:spPr>
        <a:solidFill>
          <a:schemeClr val="bg2">
            <a:lumMod val="50000"/>
          </a:schemeClr>
        </a:solidFill>
      </dgm:spPr>
      <dgm:t>
        <a:bodyPr/>
        <a:lstStyle/>
        <a:p>
          <a:r>
            <a:rPr lang="en-US" dirty="0">
              <a:latin typeface="Avenir Next LT Pro" panose="020B0504020202020204" pitchFamily="34" charset="77"/>
            </a:rPr>
            <a:t>Health Care </a:t>
          </a:r>
        </a:p>
      </dgm:t>
    </dgm:pt>
    <dgm:pt modelId="{7A748149-0DB9-3242-86E3-F8E91BAE522D}" type="parTrans" cxnId="{B6EAAE25-13A6-0543-AC44-E5C304566AA4}">
      <dgm:prSet/>
      <dgm:spPr/>
      <dgm:t>
        <a:bodyPr/>
        <a:lstStyle/>
        <a:p>
          <a:endParaRPr lang="en-US"/>
        </a:p>
      </dgm:t>
    </dgm:pt>
    <dgm:pt modelId="{B699A1D4-225F-AE43-8904-627329FAA9D8}" type="sibTrans" cxnId="{B6EAAE25-13A6-0543-AC44-E5C304566AA4}">
      <dgm:prSet/>
      <dgm:spPr/>
      <dgm:t>
        <a:bodyPr/>
        <a:lstStyle/>
        <a:p>
          <a:endParaRPr lang="en-US"/>
        </a:p>
      </dgm:t>
    </dgm:pt>
    <dgm:pt modelId="{135E1604-1A9F-FC42-AC3D-50F88D3DF34C}">
      <dgm:prSet/>
      <dgm:spPr>
        <a:solidFill>
          <a:schemeClr val="bg2">
            <a:lumMod val="25000"/>
          </a:schemeClr>
        </a:solidFill>
      </dgm:spPr>
      <dgm:t>
        <a:bodyPr/>
        <a:lstStyle/>
        <a:p>
          <a:r>
            <a:rPr lang="en-US" dirty="0">
              <a:latin typeface="Avenir Next LT Pro" panose="020B0504020202020204" pitchFamily="34" charset="77"/>
            </a:rPr>
            <a:t>Drug Abuse Education </a:t>
          </a:r>
        </a:p>
      </dgm:t>
    </dgm:pt>
    <dgm:pt modelId="{B8BF4A3D-F940-0D4F-8EE0-B0941C2FC8F1}" type="parTrans" cxnId="{AD8242FF-A1DF-EB4F-A8CA-A639F69CB984}">
      <dgm:prSet/>
      <dgm:spPr/>
      <dgm:t>
        <a:bodyPr/>
        <a:lstStyle/>
        <a:p>
          <a:endParaRPr lang="en-US"/>
        </a:p>
      </dgm:t>
    </dgm:pt>
    <dgm:pt modelId="{C306C112-ABD9-E242-BAE0-1552F2604740}" type="sibTrans" cxnId="{AD8242FF-A1DF-EB4F-A8CA-A639F69CB984}">
      <dgm:prSet/>
      <dgm:spPr/>
      <dgm:t>
        <a:bodyPr/>
        <a:lstStyle/>
        <a:p>
          <a:endParaRPr lang="en-US"/>
        </a:p>
      </dgm:t>
    </dgm:pt>
    <dgm:pt modelId="{9025A7DE-E1C3-794E-AE26-7909F6927D11}">
      <dgm:prSet/>
      <dgm:spPr>
        <a:solidFill>
          <a:schemeClr val="bg2">
            <a:lumMod val="50000"/>
          </a:schemeClr>
        </a:solidFill>
      </dgm:spPr>
      <dgm:t>
        <a:bodyPr/>
        <a:lstStyle/>
        <a:p>
          <a:r>
            <a:rPr lang="en-US" dirty="0">
              <a:latin typeface="Avenir Next LT Pro" panose="020B0504020202020204" pitchFamily="34" charset="77"/>
            </a:rPr>
            <a:t>Fair Housing Counseling </a:t>
          </a:r>
        </a:p>
      </dgm:t>
    </dgm:pt>
    <dgm:pt modelId="{6A048874-1363-8F44-B3FC-41B1AB9F640B}" type="parTrans" cxnId="{2F86D3AA-D41B-1D4B-B605-5E55652EB550}">
      <dgm:prSet/>
      <dgm:spPr/>
      <dgm:t>
        <a:bodyPr/>
        <a:lstStyle/>
        <a:p>
          <a:endParaRPr lang="en-US"/>
        </a:p>
      </dgm:t>
    </dgm:pt>
    <dgm:pt modelId="{9BAA70E4-B6D9-414A-B31A-4ACB78F04533}" type="sibTrans" cxnId="{2F86D3AA-D41B-1D4B-B605-5E55652EB550}">
      <dgm:prSet/>
      <dgm:spPr/>
      <dgm:t>
        <a:bodyPr/>
        <a:lstStyle/>
        <a:p>
          <a:endParaRPr lang="en-US"/>
        </a:p>
      </dgm:t>
    </dgm:pt>
    <dgm:pt modelId="{3D12AD45-B81A-094F-8FE8-D6BF23AEFF9A}">
      <dgm:prSet/>
      <dgm:spPr>
        <a:solidFill>
          <a:schemeClr val="bg2">
            <a:lumMod val="25000"/>
          </a:schemeClr>
        </a:solidFill>
      </dgm:spPr>
      <dgm:t>
        <a:bodyPr/>
        <a:lstStyle/>
        <a:p>
          <a:r>
            <a:rPr lang="en-US" dirty="0">
              <a:latin typeface="Avenir Next LT Pro" panose="020B0504020202020204" pitchFamily="34" charset="77"/>
            </a:rPr>
            <a:t>Energy Conservation </a:t>
          </a:r>
        </a:p>
      </dgm:t>
    </dgm:pt>
    <dgm:pt modelId="{697DCF21-F7CB-2446-B75D-EF9C69BFBF9C}" type="parTrans" cxnId="{1B5A889D-48C1-9B43-92C4-32C5923A554C}">
      <dgm:prSet/>
      <dgm:spPr/>
      <dgm:t>
        <a:bodyPr/>
        <a:lstStyle/>
        <a:p>
          <a:endParaRPr lang="en-US"/>
        </a:p>
      </dgm:t>
    </dgm:pt>
    <dgm:pt modelId="{DFDDC6FF-18D2-A144-8751-019424179B8B}" type="sibTrans" cxnId="{1B5A889D-48C1-9B43-92C4-32C5923A554C}">
      <dgm:prSet/>
      <dgm:spPr/>
      <dgm:t>
        <a:bodyPr/>
        <a:lstStyle/>
        <a:p>
          <a:endParaRPr lang="en-US"/>
        </a:p>
      </dgm:t>
    </dgm:pt>
    <dgm:pt modelId="{8045F3B4-2AE8-4A4A-8700-868D0BE373A0}">
      <dgm:prSet/>
      <dgm:spPr>
        <a:solidFill>
          <a:schemeClr val="bg2">
            <a:lumMod val="50000"/>
          </a:schemeClr>
        </a:solidFill>
      </dgm:spPr>
      <dgm:t>
        <a:bodyPr/>
        <a:lstStyle/>
        <a:p>
          <a:r>
            <a:rPr lang="en-US" dirty="0">
              <a:latin typeface="Avenir Next LT Pro" panose="020B0504020202020204" pitchFamily="34" charset="77"/>
            </a:rPr>
            <a:t>Homebuyer Education</a:t>
          </a:r>
        </a:p>
      </dgm:t>
    </dgm:pt>
    <dgm:pt modelId="{4FE5B0EF-FBE4-524E-9C81-35EF4795020F}" type="parTrans" cxnId="{D78EA7C4-0BF8-9346-92D5-6ACE73414EBF}">
      <dgm:prSet/>
      <dgm:spPr/>
      <dgm:t>
        <a:bodyPr/>
        <a:lstStyle/>
        <a:p>
          <a:endParaRPr lang="en-US"/>
        </a:p>
      </dgm:t>
    </dgm:pt>
    <dgm:pt modelId="{ED2D42F1-25E7-E44E-B7A7-4239FE53BBF2}" type="sibTrans" cxnId="{D78EA7C4-0BF8-9346-92D5-6ACE73414EBF}">
      <dgm:prSet/>
      <dgm:spPr/>
      <dgm:t>
        <a:bodyPr/>
        <a:lstStyle/>
        <a:p>
          <a:endParaRPr lang="en-US"/>
        </a:p>
      </dgm:t>
    </dgm:pt>
    <dgm:pt modelId="{A7758E10-BC75-F447-86CB-7C88D4939CC8}">
      <dgm:prSet/>
      <dgm:spPr>
        <a:solidFill>
          <a:schemeClr val="bg2">
            <a:lumMod val="25000"/>
          </a:schemeClr>
        </a:solidFill>
      </dgm:spPr>
      <dgm:t>
        <a:bodyPr/>
        <a:lstStyle/>
        <a:p>
          <a:r>
            <a:rPr lang="en-US" dirty="0">
              <a:latin typeface="Avenir Next LT Pro" panose="020B0504020202020204" pitchFamily="34" charset="77"/>
            </a:rPr>
            <a:t>Recreation Programs</a:t>
          </a:r>
        </a:p>
      </dgm:t>
    </dgm:pt>
    <dgm:pt modelId="{567E89EC-C9DB-FA4F-B578-E47DE51177CB}" type="parTrans" cxnId="{4E11E972-2F98-B142-BCA6-5AA9BE3F332B}">
      <dgm:prSet/>
      <dgm:spPr/>
      <dgm:t>
        <a:bodyPr/>
        <a:lstStyle/>
        <a:p>
          <a:endParaRPr lang="en-US"/>
        </a:p>
      </dgm:t>
    </dgm:pt>
    <dgm:pt modelId="{B7071B40-9195-4B4F-A37A-B542C937D355}" type="sibTrans" cxnId="{4E11E972-2F98-B142-BCA6-5AA9BE3F332B}">
      <dgm:prSet/>
      <dgm:spPr/>
      <dgm:t>
        <a:bodyPr/>
        <a:lstStyle/>
        <a:p>
          <a:endParaRPr lang="en-US"/>
        </a:p>
      </dgm:t>
    </dgm:pt>
    <dgm:pt modelId="{0F1E4E04-666D-4980-8F8E-18CB13DC448B}" type="pres">
      <dgm:prSet presAssocID="{65895258-7F9B-954F-9E7C-3D9BF1A7A43B}" presName="linear" presStyleCnt="0">
        <dgm:presLayoutVars>
          <dgm:animLvl val="lvl"/>
          <dgm:resizeHandles val="exact"/>
        </dgm:presLayoutVars>
      </dgm:prSet>
      <dgm:spPr/>
    </dgm:pt>
    <dgm:pt modelId="{E2DEBE47-A16E-49AF-AEEA-4E7898689DF9}" type="pres">
      <dgm:prSet presAssocID="{EBEB0FDC-401E-754C-9A2C-05050FA24D3B}" presName="parentText" presStyleLbl="node1" presStyleIdx="0" presStyleCnt="9">
        <dgm:presLayoutVars>
          <dgm:chMax val="0"/>
          <dgm:bulletEnabled val="1"/>
        </dgm:presLayoutVars>
      </dgm:prSet>
      <dgm:spPr/>
    </dgm:pt>
    <dgm:pt modelId="{141764D8-6AC4-4462-B5EF-368A8CBC704E}" type="pres">
      <dgm:prSet presAssocID="{53D3F40D-2895-CD49-A4C5-4DD7F861ADC1}" presName="spacer" presStyleCnt="0"/>
      <dgm:spPr/>
    </dgm:pt>
    <dgm:pt modelId="{3B5434AE-334E-4C00-92FC-2053A79742E3}" type="pres">
      <dgm:prSet presAssocID="{CC8AB62B-F162-6043-8ED8-F6E58A8C406E}" presName="parentText" presStyleLbl="node1" presStyleIdx="1" presStyleCnt="9">
        <dgm:presLayoutVars>
          <dgm:chMax val="0"/>
          <dgm:bulletEnabled val="1"/>
        </dgm:presLayoutVars>
      </dgm:prSet>
      <dgm:spPr/>
    </dgm:pt>
    <dgm:pt modelId="{06C6A430-D5E9-4E07-8027-12CBA782A00E}" type="pres">
      <dgm:prSet presAssocID="{015C17CA-13C6-1B42-B18F-EF266FF1E812}" presName="spacer" presStyleCnt="0"/>
      <dgm:spPr/>
    </dgm:pt>
    <dgm:pt modelId="{C0313705-DF6A-428C-98F9-6ED244FC1926}" type="pres">
      <dgm:prSet presAssocID="{D975584A-D162-6742-B0E8-671591E5FCBD}" presName="parentText" presStyleLbl="node1" presStyleIdx="2" presStyleCnt="9">
        <dgm:presLayoutVars>
          <dgm:chMax val="0"/>
          <dgm:bulletEnabled val="1"/>
        </dgm:presLayoutVars>
      </dgm:prSet>
      <dgm:spPr/>
    </dgm:pt>
    <dgm:pt modelId="{7F2FC0A7-F4F1-4D16-98E8-A2136593EC8C}" type="pres">
      <dgm:prSet presAssocID="{05185DFE-441F-B145-8E7B-BA6F60D9CB9B}" presName="spacer" presStyleCnt="0"/>
      <dgm:spPr/>
    </dgm:pt>
    <dgm:pt modelId="{43F929A6-AFCB-4F4A-AEDE-B144D6F2AD06}" type="pres">
      <dgm:prSet presAssocID="{2A7EB259-FF56-DE42-B066-907C80ACEC1C}" presName="parentText" presStyleLbl="node1" presStyleIdx="3" presStyleCnt="9">
        <dgm:presLayoutVars>
          <dgm:chMax val="0"/>
          <dgm:bulletEnabled val="1"/>
        </dgm:presLayoutVars>
      </dgm:prSet>
      <dgm:spPr/>
    </dgm:pt>
    <dgm:pt modelId="{C9DF57CB-228D-4759-B11E-269D41A1A19D}" type="pres">
      <dgm:prSet presAssocID="{B699A1D4-225F-AE43-8904-627329FAA9D8}" presName="spacer" presStyleCnt="0"/>
      <dgm:spPr/>
    </dgm:pt>
    <dgm:pt modelId="{7F5FF424-68B2-4C87-9B68-28B68F7B996B}" type="pres">
      <dgm:prSet presAssocID="{135E1604-1A9F-FC42-AC3D-50F88D3DF34C}" presName="parentText" presStyleLbl="node1" presStyleIdx="4" presStyleCnt="9">
        <dgm:presLayoutVars>
          <dgm:chMax val="0"/>
          <dgm:bulletEnabled val="1"/>
        </dgm:presLayoutVars>
      </dgm:prSet>
      <dgm:spPr/>
    </dgm:pt>
    <dgm:pt modelId="{C512426F-827C-4F3E-A72C-C7FFD4967078}" type="pres">
      <dgm:prSet presAssocID="{C306C112-ABD9-E242-BAE0-1552F2604740}" presName="spacer" presStyleCnt="0"/>
      <dgm:spPr/>
    </dgm:pt>
    <dgm:pt modelId="{1948C91E-FA00-4211-BD45-AAE948BDA3D2}" type="pres">
      <dgm:prSet presAssocID="{9025A7DE-E1C3-794E-AE26-7909F6927D11}" presName="parentText" presStyleLbl="node1" presStyleIdx="5" presStyleCnt="9">
        <dgm:presLayoutVars>
          <dgm:chMax val="0"/>
          <dgm:bulletEnabled val="1"/>
        </dgm:presLayoutVars>
      </dgm:prSet>
      <dgm:spPr/>
    </dgm:pt>
    <dgm:pt modelId="{47B30D6A-FA74-4F28-8A69-60646F65BEB7}" type="pres">
      <dgm:prSet presAssocID="{9BAA70E4-B6D9-414A-B31A-4ACB78F04533}" presName="spacer" presStyleCnt="0"/>
      <dgm:spPr/>
    </dgm:pt>
    <dgm:pt modelId="{B368AFB2-6291-42BB-B455-1FFED21389E6}" type="pres">
      <dgm:prSet presAssocID="{3D12AD45-B81A-094F-8FE8-D6BF23AEFF9A}" presName="parentText" presStyleLbl="node1" presStyleIdx="6" presStyleCnt="9">
        <dgm:presLayoutVars>
          <dgm:chMax val="0"/>
          <dgm:bulletEnabled val="1"/>
        </dgm:presLayoutVars>
      </dgm:prSet>
      <dgm:spPr/>
    </dgm:pt>
    <dgm:pt modelId="{04CA92A2-615B-4929-8F6C-6647B28472CB}" type="pres">
      <dgm:prSet presAssocID="{DFDDC6FF-18D2-A144-8751-019424179B8B}" presName="spacer" presStyleCnt="0"/>
      <dgm:spPr/>
    </dgm:pt>
    <dgm:pt modelId="{B2F04FFB-BF7A-4B6B-AF08-0108A1A2F3F0}" type="pres">
      <dgm:prSet presAssocID="{8045F3B4-2AE8-4A4A-8700-868D0BE373A0}" presName="parentText" presStyleLbl="node1" presStyleIdx="7" presStyleCnt="9">
        <dgm:presLayoutVars>
          <dgm:chMax val="0"/>
          <dgm:bulletEnabled val="1"/>
        </dgm:presLayoutVars>
      </dgm:prSet>
      <dgm:spPr/>
    </dgm:pt>
    <dgm:pt modelId="{085AC0F5-17C7-4460-B5FA-49016784B429}" type="pres">
      <dgm:prSet presAssocID="{ED2D42F1-25E7-E44E-B7A7-4239FE53BBF2}" presName="spacer" presStyleCnt="0"/>
      <dgm:spPr/>
    </dgm:pt>
    <dgm:pt modelId="{F8476573-5F43-40D7-8AE2-72058BC6E76F}" type="pres">
      <dgm:prSet presAssocID="{A7758E10-BC75-F447-86CB-7C88D4939CC8}" presName="parentText" presStyleLbl="node1" presStyleIdx="8" presStyleCnt="9">
        <dgm:presLayoutVars>
          <dgm:chMax val="0"/>
          <dgm:bulletEnabled val="1"/>
        </dgm:presLayoutVars>
      </dgm:prSet>
      <dgm:spPr/>
    </dgm:pt>
  </dgm:ptLst>
  <dgm:cxnLst>
    <dgm:cxn modelId="{112FF817-0F02-46B8-8DF0-1CD7B5102F9A}" type="presOf" srcId="{135E1604-1A9F-FC42-AC3D-50F88D3DF34C}" destId="{7F5FF424-68B2-4C87-9B68-28B68F7B996B}" srcOrd="0" destOrd="0" presId="urn:microsoft.com/office/officeart/2005/8/layout/vList2"/>
    <dgm:cxn modelId="{B6EAAE25-13A6-0543-AC44-E5C304566AA4}" srcId="{65895258-7F9B-954F-9E7C-3D9BF1A7A43B}" destId="{2A7EB259-FF56-DE42-B066-907C80ACEC1C}" srcOrd="3" destOrd="0" parTransId="{7A748149-0DB9-3242-86E3-F8E91BAE522D}" sibTransId="{B699A1D4-225F-AE43-8904-627329FAA9D8}"/>
    <dgm:cxn modelId="{D60E5730-1ED8-BD4D-BD79-9B966B3560AE}" srcId="{65895258-7F9B-954F-9E7C-3D9BF1A7A43B}" destId="{CC8AB62B-F162-6043-8ED8-F6E58A8C406E}" srcOrd="1" destOrd="0" parTransId="{E9FB2B6E-5534-4040-8DDC-32B34E4B85A6}" sibTransId="{015C17CA-13C6-1B42-B18F-EF266FF1E812}"/>
    <dgm:cxn modelId="{BBAE783C-A364-431B-8ED1-B80C64A4840F}" type="presOf" srcId="{2A7EB259-FF56-DE42-B066-907C80ACEC1C}" destId="{43F929A6-AFCB-4F4A-AEDE-B144D6F2AD06}" srcOrd="0" destOrd="0" presId="urn:microsoft.com/office/officeart/2005/8/layout/vList2"/>
    <dgm:cxn modelId="{3D823970-F398-4D5C-ACE6-D103DE879454}" type="presOf" srcId="{65895258-7F9B-954F-9E7C-3D9BF1A7A43B}" destId="{0F1E4E04-666D-4980-8F8E-18CB13DC448B}" srcOrd="0" destOrd="0" presId="urn:microsoft.com/office/officeart/2005/8/layout/vList2"/>
    <dgm:cxn modelId="{4E11E972-2F98-B142-BCA6-5AA9BE3F332B}" srcId="{65895258-7F9B-954F-9E7C-3D9BF1A7A43B}" destId="{A7758E10-BC75-F447-86CB-7C88D4939CC8}" srcOrd="8" destOrd="0" parTransId="{567E89EC-C9DB-FA4F-B578-E47DE51177CB}" sibTransId="{B7071B40-9195-4B4F-A37A-B542C937D355}"/>
    <dgm:cxn modelId="{58DE7073-4BA7-413A-A159-6A7E2AE786DC}" type="presOf" srcId="{A7758E10-BC75-F447-86CB-7C88D4939CC8}" destId="{F8476573-5F43-40D7-8AE2-72058BC6E76F}" srcOrd="0" destOrd="0" presId="urn:microsoft.com/office/officeart/2005/8/layout/vList2"/>
    <dgm:cxn modelId="{A421E458-B1F7-EE4A-8607-6001F49D1134}" srcId="{65895258-7F9B-954F-9E7C-3D9BF1A7A43B}" destId="{D975584A-D162-6742-B0E8-671591E5FCBD}" srcOrd="2" destOrd="0" parTransId="{DAC3FDD4-BDA1-8B4C-8379-E1F877C8CDAF}" sibTransId="{05185DFE-441F-B145-8E7B-BA6F60D9CB9B}"/>
    <dgm:cxn modelId="{25BCF38D-5591-054A-BB7F-D4D7F5FFA7ED}" srcId="{65895258-7F9B-954F-9E7C-3D9BF1A7A43B}" destId="{EBEB0FDC-401E-754C-9A2C-05050FA24D3B}" srcOrd="0" destOrd="0" parTransId="{5F6967EF-3EA1-334C-BB39-87FA90B11316}" sibTransId="{53D3F40D-2895-CD49-A4C5-4DD7F861ADC1}"/>
    <dgm:cxn modelId="{AFAE6793-F416-4288-B3A5-54AE8D9A1E4E}" type="presOf" srcId="{8045F3B4-2AE8-4A4A-8700-868D0BE373A0}" destId="{B2F04FFB-BF7A-4B6B-AF08-0108A1A2F3F0}" srcOrd="0" destOrd="0" presId="urn:microsoft.com/office/officeart/2005/8/layout/vList2"/>
    <dgm:cxn modelId="{1B5A889D-48C1-9B43-92C4-32C5923A554C}" srcId="{65895258-7F9B-954F-9E7C-3D9BF1A7A43B}" destId="{3D12AD45-B81A-094F-8FE8-D6BF23AEFF9A}" srcOrd="6" destOrd="0" parTransId="{697DCF21-F7CB-2446-B75D-EF9C69BFBF9C}" sibTransId="{DFDDC6FF-18D2-A144-8751-019424179B8B}"/>
    <dgm:cxn modelId="{3745B8A4-719B-4681-92C4-A1F5CB7E133A}" type="presOf" srcId="{9025A7DE-E1C3-794E-AE26-7909F6927D11}" destId="{1948C91E-FA00-4211-BD45-AAE948BDA3D2}" srcOrd="0" destOrd="0" presId="urn:microsoft.com/office/officeart/2005/8/layout/vList2"/>
    <dgm:cxn modelId="{2F86D3AA-D41B-1D4B-B605-5E55652EB550}" srcId="{65895258-7F9B-954F-9E7C-3D9BF1A7A43B}" destId="{9025A7DE-E1C3-794E-AE26-7909F6927D11}" srcOrd="5" destOrd="0" parTransId="{6A048874-1363-8F44-B3FC-41B1AB9F640B}" sibTransId="{9BAA70E4-B6D9-414A-B31A-4ACB78F04533}"/>
    <dgm:cxn modelId="{FAE66ABA-F329-4EFA-B05C-78344C19BE65}" type="presOf" srcId="{D975584A-D162-6742-B0E8-671591E5FCBD}" destId="{C0313705-DF6A-428C-98F9-6ED244FC1926}" srcOrd="0" destOrd="0" presId="urn:microsoft.com/office/officeart/2005/8/layout/vList2"/>
    <dgm:cxn modelId="{D78EA7C4-0BF8-9346-92D5-6ACE73414EBF}" srcId="{65895258-7F9B-954F-9E7C-3D9BF1A7A43B}" destId="{8045F3B4-2AE8-4A4A-8700-868D0BE373A0}" srcOrd="7" destOrd="0" parTransId="{4FE5B0EF-FBE4-524E-9C81-35EF4795020F}" sibTransId="{ED2D42F1-25E7-E44E-B7A7-4239FE53BBF2}"/>
    <dgm:cxn modelId="{E197F7C9-B50E-47EB-A41C-7ECE9F857D15}" type="presOf" srcId="{CC8AB62B-F162-6043-8ED8-F6E58A8C406E}" destId="{3B5434AE-334E-4C00-92FC-2053A79742E3}" srcOrd="0" destOrd="0" presId="urn:microsoft.com/office/officeart/2005/8/layout/vList2"/>
    <dgm:cxn modelId="{2DFE5ED8-2206-4C75-8CE6-0AB24C6AB668}" type="presOf" srcId="{3D12AD45-B81A-094F-8FE8-D6BF23AEFF9A}" destId="{B368AFB2-6291-42BB-B455-1FFED21389E6}" srcOrd="0" destOrd="0" presId="urn:microsoft.com/office/officeart/2005/8/layout/vList2"/>
    <dgm:cxn modelId="{0440CCFD-004F-4007-9C1C-E07AC6E667EC}" type="presOf" srcId="{EBEB0FDC-401E-754C-9A2C-05050FA24D3B}" destId="{E2DEBE47-A16E-49AF-AEEA-4E7898689DF9}" srcOrd="0" destOrd="0" presId="urn:microsoft.com/office/officeart/2005/8/layout/vList2"/>
    <dgm:cxn modelId="{AD8242FF-A1DF-EB4F-A8CA-A639F69CB984}" srcId="{65895258-7F9B-954F-9E7C-3D9BF1A7A43B}" destId="{135E1604-1A9F-FC42-AC3D-50F88D3DF34C}" srcOrd="4" destOrd="0" parTransId="{B8BF4A3D-F940-0D4F-8EE0-B0941C2FC8F1}" sibTransId="{C306C112-ABD9-E242-BAE0-1552F2604740}"/>
    <dgm:cxn modelId="{46AD5BCC-98A8-4E92-AEE2-A3A78B33175E}" type="presParOf" srcId="{0F1E4E04-666D-4980-8F8E-18CB13DC448B}" destId="{E2DEBE47-A16E-49AF-AEEA-4E7898689DF9}" srcOrd="0" destOrd="0" presId="urn:microsoft.com/office/officeart/2005/8/layout/vList2"/>
    <dgm:cxn modelId="{162DF101-7F8B-4903-AAF4-59CE406CC58F}" type="presParOf" srcId="{0F1E4E04-666D-4980-8F8E-18CB13DC448B}" destId="{141764D8-6AC4-4462-B5EF-368A8CBC704E}" srcOrd="1" destOrd="0" presId="urn:microsoft.com/office/officeart/2005/8/layout/vList2"/>
    <dgm:cxn modelId="{033CFF33-A7FE-464D-9803-67DF9A2CE0F7}" type="presParOf" srcId="{0F1E4E04-666D-4980-8F8E-18CB13DC448B}" destId="{3B5434AE-334E-4C00-92FC-2053A79742E3}" srcOrd="2" destOrd="0" presId="urn:microsoft.com/office/officeart/2005/8/layout/vList2"/>
    <dgm:cxn modelId="{F5F745AF-597F-4BE9-89EB-CE49744AB34E}" type="presParOf" srcId="{0F1E4E04-666D-4980-8F8E-18CB13DC448B}" destId="{06C6A430-D5E9-4E07-8027-12CBA782A00E}" srcOrd="3" destOrd="0" presId="urn:microsoft.com/office/officeart/2005/8/layout/vList2"/>
    <dgm:cxn modelId="{3D59F334-5ADD-47F4-A46D-0890782902DC}" type="presParOf" srcId="{0F1E4E04-666D-4980-8F8E-18CB13DC448B}" destId="{C0313705-DF6A-428C-98F9-6ED244FC1926}" srcOrd="4" destOrd="0" presId="urn:microsoft.com/office/officeart/2005/8/layout/vList2"/>
    <dgm:cxn modelId="{525F22B2-15F0-4D15-BD1E-7800FB765EA8}" type="presParOf" srcId="{0F1E4E04-666D-4980-8F8E-18CB13DC448B}" destId="{7F2FC0A7-F4F1-4D16-98E8-A2136593EC8C}" srcOrd="5" destOrd="0" presId="urn:microsoft.com/office/officeart/2005/8/layout/vList2"/>
    <dgm:cxn modelId="{38E1A545-7D2A-486C-AF3B-37BAA6DA0BDF}" type="presParOf" srcId="{0F1E4E04-666D-4980-8F8E-18CB13DC448B}" destId="{43F929A6-AFCB-4F4A-AEDE-B144D6F2AD06}" srcOrd="6" destOrd="0" presId="urn:microsoft.com/office/officeart/2005/8/layout/vList2"/>
    <dgm:cxn modelId="{9E958D6B-2A86-4703-8E34-83DC0FAB02DA}" type="presParOf" srcId="{0F1E4E04-666D-4980-8F8E-18CB13DC448B}" destId="{C9DF57CB-228D-4759-B11E-269D41A1A19D}" srcOrd="7" destOrd="0" presId="urn:microsoft.com/office/officeart/2005/8/layout/vList2"/>
    <dgm:cxn modelId="{C358EF2B-3CA1-4023-B7CD-2CAB3DF73528}" type="presParOf" srcId="{0F1E4E04-666D-4980-8F8E-18CB13DC448B}" destId="{7F5FF424-68B2-4C87-9B68-28B68F7B996B}" srcOrd="8" destOrd="0" presId="urn:microsoft.com/office/officeart/2005/8/layout/vList2"/>
    <dgm:cxn modelId="{E9D62950-3DEF-40CE-8BAD-BC4589F31E30}" type="presParOf" srcId="{0F1E4E04-666D-4980-8F8E-18CB13DC448B}" destId="{C512426F-827C-4F3E-A72C-C7FFD4967078}" srcOrd="9" destOrd="0" presId="urn:microsoft.com/office/officeart/2005/8/layout/vList2"/>
    <dgm:cxn modelId="{77301C5B-760F-4417-A1C2-2EF9E13391EA}" type="presParOf" srcId="{0F1E4E04-666D-4980-8F8E-18CB13DC448B}" destId="{1948C91E-FA00-4211-BD45-AAE948BDA3D2}" srcOrd="10" destOrd="0" presId="urn:microsoft.com/office/officeart/2005/8/layout/vList2"/>
    <dgm:cxn modelId="{B72E4174-3242-417D-9F37-9AC729438A92}" type="presParOf" srcId="{0F1E4E04-666D-4980-8F8E-18CB13DC448B}" destId="{47B30D6A-FA74-4F28-8A69-60646F65BEB7}" srcOrd="11" destOrd="0" presId="urn:microsoft.com/office/officeart/2005/8/layout/vList2"/>
    <dgm:cxn modelId="{34B4FED9-870F-4067-943A-BB64794F0BE7}" type="presParOf" srcId="{0F1E4E04-666D-4980-8F8E-18CB13DC448B}" destId="{B368AFB2-6291-42BB-B455-1FFED21389E6}" srcOrd="12" destOrd="0" presId="urn:microsoft.com/office/officeart/2005/8/layout/vList2"/>
    <dgm:cxn modelId="{8DCBFEC2-7676-4FD7-AADD-F691180094CC}" type="presParOf" srcId="{0F1E4E04-666D-4980-8F8E-18CB13DC448B}" destId="{04CA92A2-615B-4929-8F6C-6647B28472CB}" srcOrd="13" destOrd="0" presId="urn:microsoft.com/office/officeart/2005/8/layout/vList2"/>
    <dgm:cxn modelId="{7DDB4DD3-945E-4C47-9836-F5700C83F0FB}" type="presParOf" srcId="{0F1E4E04-666D-4980-8F8E-18CB13DC448B}" destId="{B2F04FFB-BF7A-4B6B-AF08-0108A1A2F3F0}" srcOrd="14" destOrd="0" presId="urn:microsoft.com/office/officeart/2005/8/layout/vList2"/>
    <dgm:cxn modelId="{C5EE9066-E9A3-47C2-8C7C-25AC38AD3995}" type="presParOf" srcId="{0F1E4E04-666D-4980-8F8E-18CB13DC448B}" destId="{085AC0F5-17C7-4460-B5FA-49016784B429}" srcOrd="15" destOrd="0" presId="urn:microsoft.com/office/officeart/2005/8/layout/vList2"/>
    <dgm:cxn modelId="{3B12BC68-B315-499D-8C44-6022BE9736DF}" type="presParOf" srcId="{0F1E4E04-666D-4980-8F8E-18CB13DC448B}" destId="{F8476573-5F43-40D7-8AE2-72058BC6E76F}" srcOrd="16"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435F0F-5C41-41F2-86B5-2024D7046F2E}" type="doc">
      <dgm:prSet loTypeId="urn:microsoft.com/office/officeart/2018/2/layout/IconLabelList" loCatId="icon" qsTypeId="urn:microsoft.com/office/officeart/2005/8/quickstyle/simple2" qsCatId="simple" csTypeId="urn:microsoft.com/office/officeart/2005/8/colors/colorful1" csCatId="colorful" phldr="1"/>
      <dgm:spPr/>
      <dgm:t>
        <a:bodyPr/>
        <a:lstStyle/>
        <a:p>
          <a:endParaRPr lang="en-US"/>
        </a:p>
      </dgm:t>
    </dgm:pt>
    <dgm:pt modelId="{BFB7CAA3-EEFD-4178-B492-0FB79FF612D7}">
      <dgm:prSet custT="1"/>
      <dgm:spPr/>
      <dgm:t>
        <a:bodyPr/>
        <a:lstStyle/>
        <a:p>
          <a:pPr>
            <a:lnSpc>
              <a:spcPct val="100000"/>
            </a:lnSpc>
          </a:pPr>
          <a:r>
            <a:rPr lang="en-US" sz="1800" b="0" i="0" dirty="0">
              <a:latin typeface="Avenir Next LT Pro" panose="020B0504020202020204" pitchFamily="34" charset="77"/>
            </a:rPr>
            <a:t>Benefit Low- and Moderate-Income Persons </a:t>
          </a:r>
        </a:p>
        <a:p>
          <a:pPr>
            <a:lnSpc>
              <a:spcPct val="100000"/>
            </a:lnSpc>
          </a:pPr>
          <a:r>
            <a:rPr lang="en-US" sz="1800" b="0" i="0" dirty="0">
              <a:latin typeface="Avenir Next LT Pro" panose="020B0504020202020204" pitchFamily="34" charset="77"/>
            </a:rPr>
            <a:t>(at least 70% of grant amount)</a:t>
          </a:r>
        </a:p>
      </dgm:t>
    </dgm:pt>
    <dgm:pt modelId="{34DD6AEF-5F39-4980-A716-18405770BB39}" type="parTrans" cxnId="{EE69437B-D1C7-4523-8C9B-90CBB359880E}">
      <dgm:prSet/>
      <dgm:spPr/>
      <dgm:t>
        <a:bodyPr/>
        <a:lstStyle/>
        <a:p>
          <a:endParaRPr lang="en-US" sz="3200" b="0" i="0">
            <a:latin typeface="Avenir Next LT Pro" panose="020B0504020202020204" pitchFamily="34" charset="77"/>
          </a:endParaRPr>
        </a:p>
      </dgm:t>
    </dgm:pt>
    <dgm:pt modelId="{BA6C62A0-CB71-49C5-AEBE-7664A5EEA08C}" type="sibTrans" cxnId="{EE69437B-D1C7-4523-8C9B-90CBB359880E}">
      <dgm:prSet/>
      <dgm:spPr/>
      <dgm:t>
        <a:bodyPr/>
        <a:lstStyle/>
        <a:p>
          <a:endParaRPr lang="en-US" sz="3200" b="0" i="0">
            <a:latin typeface="Avenir Next LT Pro" panose="020B0504020202020204" pitchFamily="34" charset="77"/>
          </a:endParaRPr>
        </a:p>
      </dgm:t>
    </dgm:pt>
    <dgm:pt modelId="{634C0C3B-1059-474C-B413-9210DAE41C42}">
      <dgm:prSet custT="1"/>
      <dgm:spPr/>
      <dgm:t>
        <a:bodyPr/>
        <a:lstStyle/>
        <a:p>
          <a:pPr>
            <a:lnSpc>
              <a:spcPct val="100000"/>
            </a:lnSpc>
          </a:pPr>
          <a:r>
            <a:rPr lang="en-US" sz="1800" b="0" i="0" dirty="0">
              <a:latin typeface="Avenir Next LT Pro" panose="020B0504020202020204" pitchFamily="34" charset="77"/>
            </a:rPr>
            <a:t>Prevent or Eliminate Blight</a:t>
          </a:r>
        </a:p>
        <a:p>
          <a:pPr>
            <a:lnSpc>
              <a:spcPct val="100000"/>
            </a:lnSpc>
          </a:pPr>
          <a:r>
            <a:rPr lang="en-US" sz="1800" b="0" i="0" dirty="0">
              <a:latin typeface="Avenir Next LT Pro" panose="020B0504020202020204" pitchFamily="34" charset="77"/>
            </a:rPr>
            <a:t> (not more than 30% of grant amount)</a:t>
          </a:r>
        </a:p>
      </dgm:t>
    </dgm:pt>
    <dgm:pt modelId="{255C4EF0-93BF-4A7A-AC6F-4C9C4E1F861A}" type="parTrans" cxnId="{F7F9D732-B537-437C-8C1C-1F5768CFA7A9}">
      <dgm:prSet/>
      <dgm:spPr/>
      <dgm:t>
        <a:bodyPr/>
        <a:lstStyle/>
        <a:p>
          <a:endParaRPr lang="en-US" sz="3200" b="0" i="0">
            <a:latin typeface="Avenir Next LT Pro" panose="020B0504020202020204" pitchFamily="34" charset="77"/>
          </a:endParaRPr>
        </a:p>
      </dgm:t>
    </dgm:pt>
    <dgm:pt modelId="{DBB648F1-5A86-4620-84CE-24748B15565C}" type="sibTrans" cxnId="{F7F9D732-B537-437C-8C1C-1F5768CFA7A9}">
      <dgm:prSet/>
      <dgm:spPr/>
      <dgm:t>
        <a:bodyPr/>
        <a:lstStyle/>
        <a:p>
          <a:endParaRPr lang="en-US" sz="3200" b="0" i="0">
            <a:latin typeface="Avenir Next LT Pro" panose="020B0504020202020204" pitchFamily="34" charset="77"/>
          </a:endParaRPr>
        </a:p>
      </dgm:t>
    </dgm:pt>
    <dgm:pt modelId="{13129C43-49A9-4100-9673-90F98AEE38AD}">
      <dgm:prSet custT="1"/>
      <dgm:spPr/>
      <dgm:t>
        <a:bodyPr/>
        <a:lstStyle/>
        <a:p>
          <a:pPr>
            <a:lnSpc>
              <a:spcPct val="100000"/>
            </a:lnSpc>
          </a:pPr>
          <a:r>
            <a:rPr lang="en-US" sz="1800" b="0" i="0" dirty="0">
              <a:latin typeface="Avenir Next LT Pro" panose="020B0504020202020204" pitchFamily="34" charset="77"/>
            </a:rPr>
            <a:t>Urgent Needs </a:t>
          </a:r>
        </a:p>
        <a:p>
          <a:pPr>
            <a:lnSpc>
              <a:spcPct val="100000"/>
            </a:lnSpc>
          </a:pPr>
          <a:r>
            <a:rPr lang="en-US" sz="1800" b="0" i="0" dirty="0">
              <a:latin typeface="Avenir Next LT Pro" panose="020B0504020202020204" pitchFamily="34" charset="77"/>
            </a:rPr>
            <a:t>when health and welfare are threatened</a:t>
          </a:r>
        </a:p>
      </dgm:t>
    </dgm:pt>
    <dgm:pt modelId="{19BD866E-EA6C-42D4-A002-1D44432DEDD9}" type="parTrans" cxnId="{0168080C-D64C-41EF-9E2A-6A9BD22A6C44}">
      <dgm:prSet/>
      <dgm:spPr/>
      <dgm:t>
        <a:bodyPr/>
        <a:lstStyle/>
        <a:p>
          <a:endParaRPr lang="en-US" sz="3200" b="0" i="0">
            <a:latin typeface="Avenir Next LT Pro" panose="020B0504020202020204" pitchFamily="34" charset="77"/>
          </a:endParaRPr>
        </a:p>
      </dgm:t>
    </dgm:pt>
    <dgm:pt modelId="{29122E04-D76D-4A8A-A4BD-1044B3140185}" type="sibTrans" cxnId="{0168080C-D64C-41EF-9E2A-6A9BD22A6C44}">
      <dgm:prSet/>
      <dgm:spPr/>
      <dgm:t>
        <a:bodyPr/>
        <a:lstStyle/>
        <a:p>
          <a:endParaRPr lang="en-US" sz="3200" b="0" i="0">
            <a:latin typeface="Avenir Next LT Pro" panose="020B0504020202020204" pitchFamily="34" charset="77"/>
          </a:endParaRPr>
        </a:p>
      </dgm:t>
    </dgm:pt>
    <dgm:pt modelId="{B45CB34B-54CD-40E2-A752-AFD43F3FA71E}" type="pres">
      <dgm:prSet presAssocID="{D0435F0F-5C41-41F2-86B5-2024D7046F2E}" presName="root" presStyleCnt="0">
        <dgm:presLayoutVars>
          <dgm:dir/>
          <dgm:resizeHandles val="exact"/>
        </dgm:presLayoutVars>
      </dgm:prSet>
      <dgm:spPr/>
    </dgm:pt>
    <dgm:pt modelId="{41AB1097-C031-4EF8-A295-5D75CACAA536}" type="pres">
      <dgm:prSet presAssocID="{BFB7CAA3-EEFD-4178-B492-0FB79FF612D7}" presName="compNode" presStyleCnt="0"/>
      <dgm:spPr/>
    </dgm:pt>
    <dgm:pt modelId="{1BF5413A-4B60-4F8F-A5A0-6F25365A99AB}" type="pres">
      <dgm:prSet presAssocID="{BFB7CAA3-EEFD-4178-B492-0FB79FF612D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Family with two children"/>
        </a:ext>
      </dgm:extLst>
    </dgm:pt>
    <dgm:pt modelId="{C730309A-C94D-40EF-9264-D789B3588EAB}" type="pres">
      <dgm:prSet presAssocID="{BFB7CAA3-EEFD-4178-B492-0FB79FF612D7}" presName="spaceRect" presStyleCnt="0"/>
      <dgm:spPr/>
    </dgm:pt>
    <dgm:pt modelId="{EEF04CEF-79FC-4444-87AA-4C6AD7109703}" type="pres">
      <dgm:prSet presAssocID="{BFB7CAA3-EEFD-4178-B492-0FB79FF612D7}" presName="textRect" presStyleLbl="revTx" presStyleIdx="0" presStyleCnt="3">
        <dgm:presLayoutVars>
          <dgm:chMax val="1"/>
          <dgm:chPref val="1"/>
        </dgm:presLayoutVars>
      </dgm:prSet>
      <dgm:spPr/>
    </dgm:pt>
    <dgm:pt modelId="{EC1BF637-5B6B-4A64-B275-1CA9A93BFB5B}" type="pres">
      <dgm:prSet presAssocID="{BA6C62A0-CB71-49C5-AEBE-7664A5EEA08C}" presName="sibTrans" presStyleCnt="0"/>
      <dgm:spPr/>
    </dgm:pt>
    <dgm:pt modelId="{44819A8C-D0E9-492D-B1C7-0074930BB440}" type="pres">
      <dgm:prSet presAssocID="{634C0C3B-1059-474C-B413-9210DAE41C42}" presName="compNode" presStyleCnt="0"/>
      <dgm:spPr/>
    </dgm:pt>
    <dgm:pt modelId="{A0C5249B-825F-49A4-9B26-4857117365D4}" type="pres">
      <dgm:prSet presAssocID="{634C0C3B-1059-474C-B413-9210DAE41C4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ome"/>
        </a:ext>
      </dgm:extLst>
    </dgm:pt>
    <dgm:pt modelId="{EEF19294-82F8-4483-A304-364E25D9A699}" type="pres">
      <dgm:prSet presAssocID="{634C0C3B-1059-474C-B413-9210DAE41C42}" presName="spaceRect" presStyleCnt="0"/>
      <dgm:spPr/>
    </dgm:pt>
    <dgm:pt modelId="{2586128E-2DF9-4C7E-95F1-99020C96E155}" type="pres">
      <dgm:prSet presAssocID="{634C0C3B-1059-474C-B413-9210DAE41C42}" presName="textRect" presStyleLbl="revTx" presStyleIdx="1" presStyleCnt="3">
        <dgm:presLayoutVars>
          <dgm:chMax val="1"/>
          <dgm:chPref val="1"/>
        </dgm:presLayoutVars>
      </dgm:prSet>
      <dgm:spPr/>
    </dgm:pt>
    <dgm:pt modelId="{B422122D-7578-47E4-A589-F3481DFE9858}" type="pres">
      <dgm:prSet presAssocID="{DBB648F1-5A86-4620-84CE-24748B15565C}" presName="sibTrans" presStyleCnt="0"/>
      <dgm:spPr/>
    </dgm:pt>
    <dgm:pt modelId="{EEE5A0FB-0439-4850-BE9E-383A183A4BC3}" type="pres">
      <dgm:prSet presAssocID="{13129C43-49A9-4100-9673-90F98AEE38AD}" presName="compNode" presStyleCnt="0"/>
      <dgm:spPr/>
    </dgm:pt>
    <dgm:pt modelId="{7B58BC33-520A-4700-B7E3-E2AA77E14142}" type="pres">
      <dgm:prSet presAssocID="{13129C43-49A9-4100-9673-90F98AEE38A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edical"/>
        </a:ext>
      </dgm:extLst>
    </dgm:pt>
    <dgm:pt modelId="{DDC513B2-FBB9-462A-9F6C-1DAF2E81BF6A}" type="pres">
      <dgm:prSet presAssocID="{13129C43-49A9-4100-9673-90F98AEE38AD}" presName="spaceRect" presStyleCnt="0"/>
      <dgm:spPr/>
    </dgm:pt>
    <dgm:pt modelId="{2B5BFE43-41CF-49F7-B245-835791119515}" type="pres">
      <dgm:prSet presAssocID="{13129C43-49A9-4100-9673-90F98AEE38AD}" presName="textRect" presStyleLbl="revTx" presStyleIdx="2" presStyleCnt="3">
        <dgm:presLayoutVars>
          <dgm:chMax val="1"/>
          <dgm:chPref val="1"/>
        </dgm:presLayoutVars>
      </dgm:prSet>
      <dgm:spPr/>
    </dgm:pt>
  </dgm:ptLst>
  <dgm:cxnLst>
    <dgm:cxn modelId="{0168080C-D64C-41EF-9E2A-6A9BD22A6C44}" srcId="{D0435F0F-5C41-41F2-86B5-2024D7046F2E}" destId="{13129C43-49A9-4100-9673-90F98AEE38AD}" srcOrd="2" destOrd="0" parTransId="{19BD866E-EA6C-42D4-A002-1D44432DEDD9}" sibTransId="{29122E04-D76D-4A8A-A4BD-1044B3140185}"/>
    <dgm:cxn modelId="{F7F9D732-B537-437C-8C1C-1F5768CFA7A9}" srcId="{D0435F0F-5C41-41F2-86B5-2024D7046F2E}" destId="{634C0C3B-1059-474C-B413-9210DAE41C42}" srcOrd="1" destOrd="0" parTransId="{255C4EF0-93BF-4A7A-AC6F-4C9C4E1F861A}" sibTransId="{DBB648F1-5A86-4620-84CE-24748B15565C}"/>
    <dgm:cxn modelId="{069EBE3A-8C42-42C2-B527-9AE4E709DA3B}" type="presOf" srcId="{BFB7CAA3-EEFD-4178-B492-0FB79FF612D7}" destId="{EEF04CEF-79FC-4444-87AA-4C6AD7109703}" srcOrd="0" destOrd="0" presId="urn:microsoft.com/office/officeart/2018/2/layout/IconLabelList"/>
    <dgm:cxn modelId="{A189E250-E568-4E44-90DA-6169152FF082}" type="presOf" srcId="{D0435F0F-5C41-41F2-86B5-2024D7046F2E}" destId="{B45CB34B-54CD-40E2-A752-AFD43F3FA71E}" srcOrd="0" destOrd="0" presId="urn:microsoft.com/office/officeart/2018/2/layout/IconLabelList"/>
    <dgm:cxn modelId="{EE69437B-D1C7-4523-8C9B-90CBB359880E}" srcId="{D0435F0F-5C41-41F2-86B5-2024D7046F2E}" destId="{BFB7CAA3-EEFD-4178-B492-0FB79FF612D7}" srcOrd="0" destOrd="0" parTransId="{34DD6AEF-5F39-4980-A716-18405770BB39}" sibTransId="{BA6C62A0-CB71-49C5-AEBE-7664A5EEA08C}"/>
    <dgm:cxn modelId="{BD045F8A-9261-4C18-BFEC-C50F42234EF5}" type="presOf" srcId="{13129C43-49A9-4100-9673-90F98AEE38AD}" destId="{2B5BFE43-41CF-49F7-B245-835791119515}" srcOrd="0" destOrd="0" presId="urn:microsoft.com/office/officeart/2018/2/layout/IconLabelList"/>
    <dgm:cxn modelId="{E93939BB-C906-4C67-8EE5-C95A293B733C}" type="presOf" srcId="{634C0C3B-1059-474C-B413-9210DAE41C42}" destId="{2586128E-2DF9-4C7E-95F1-99020C96E155}" srcOrd="0" destOrd="0" presId="urn:microsoft.com/office/officeart/2018/2/layout/IconLabelList"/>
    <dgm:cxn modelId="{98C9B674-4DF8-4D4A-862B-38BB274884E2}" type="presParOf" srcId="{B45CB34B-54CD-40E2-A752-AFD43F3FA71E}" destId="{41AB1097-C031-4EF8-A295-5D75CACAA536}" srcOrd="0" destOrd="0" presId="urn:microsoft.com/office/officeart/2018/2/layout/IconLabelList"/>
    <dgm:cxn modelId="{8C0B2B2E-7317-4B17-925F-7440E8F0CEA3}" type="presParOf" srcId="{41AB1097-C031-4EF8-A295-5D75CACAA536}" destId="{1BF5413A-4B60-4F8F-A5A0-6F25365A99AB}" srcOrd="0" destOrd="0" presId="urn:microsoft.com/office/officeart/2018/2/layout/IconLabelList"/>
    <dgm:cxn modelId="{F92539AF-2474-4165-A450-FDDEBB3CEF4F}" type="presParOf" srcId="{41AB1097-C031-4EF8-A295-5D75CACAA536}" destId="{C730309A-C94D-40EF-9264-D789B3588EAB}" srcOrd="1" destOrd="0" presId="urn:microsoft.com/office/officeart/2018/2/layout/IconLabelList"/>
    <dgm:cxn modelId="{6BA09E31-EDEE-481A-B78A-7EA937DDBF94}" type="presParOf" srcId="{41AB1097-C031-4EF8-A295-5D75CACAA536}" destId="{EEF04CEF-79FC-4444-87AA-4C6AD7109703}" srcOrd="2" destOrd="0" presId="urn:microsoft.com/office/officeart/2018/2/layout/IconLabelList"/>
    <dgm:cxn modelId="{EEE87757-ACE7-448C-8FC5-2ED1C2323CB5}" type="presParOf" srcId="{B45CB34B-54CD-40E2-A752-AFD43F3FA71E}" destId="{EC1BF637-5B6B-4A64-B275-1CA9A93BFB5B}" srcOrd="1" destOrd="0" presId="urn:microsoft.com/office/officeart/2018/2/layout/IconLabelList"/>
    <dgm:cxn modelId="{15A2A952-6691-448F-A91C-10B1DEFAFB34}" type="presParOf" srcId="{B45CB34B-54CD-40E2-A752-AFD43F3FA71E}" destId="{44819A8C-D0E9-492D-B1C7-0074930BB440}" srcOrd="2" destOrd="0" presId="urn:microsoft.com/office/officeart/2018/2/layout/IconLabelList"/>
    <dgm:cxn modelId="{FEA513B4-0226-4C99-8CF9-BC0513907494}" type="presParOf" srcId="{44819A8C-D0E9-492D-B1C7-0074930BB440}" destId="{A0C5249B-825F-49A4-9B26-4857117365D4}" srcOrd="0" destOrd="0" presId="urn:microsoft.com/office/officeart/2018/2/layout/IconLabelList"/>
    <dgm:cxn modelId="{0A8BC7A1-5A74-479A-9082-1883C11E0716}" type="presParOf" srcId="{44819A8C-D0E9-492D-B1C7-0074930BB440}" destId="{EEF19294-82F8-4483-A304-364E25D9A699}" srcOrd="1" destOrd="0" presId="urn:microsoft.com/office/officeart/2018/2/layout/IconLabelList"/>
    <dgm:cxn modelId="{4FEE0730-3E85-42EC-812C-752FFBC820E1}" type="presParOf" srcId="{44819A8C-D0E9-492D-B1C7-0074930BB440}" destId="{2586128E-2DF9-4C7E-95F1-99020C96E155}" srcOrd="2" destOrd="0" presId="urn:microsoft.com/office/officeart/2018/2/layout/IconLabelList"/>
    <dgm:cxn modelId="{221A5B2C-AC4D-442E-8490-12DB216B5267}" type="presParOf" srcId="{B45CB34B-54CD-40E2-A752-AFD43F3FA71E}" destId="{B422122D-7578-47E4-A589-F3481DFE9858}" srcOrd="3" destOrd="0" presId="urn:microsoft.com/office/officeart/2018/2/layout/IconLabelList"/>
    <dgm:cxn modelId="{EC055AD9-8FA2-4072-8835-CF2738052652}" type="presParOf" srcId="{B45CB34B-54CD-40E2-A752-AFD43F3FA71E}" destId="{EEE5A0FB-0439-4850-BE9E-383A183A4BC3}" srcOrd="4" destOrd="0" presId="urn:microsoft.com/office/officeart/2018/2/layout/IconLabelList"/>
    <dgm:cxn modelId="{DF47138E-FC13-4D58-A694-4CF1E7359149}" type="presParOf" srcId="{EEE5A0FB-0439-4850-BE9E-383A183A4BC3}" destId="{7B58BC33-520A-4700-B7E3-E2AA77E14142}" srcOrd="0" destOrd="0" presId="urn:microsoft.com/office/officeart/2018/2/layout/IconLabelList"/>
    <dgm:cxn modelId="{DA1F4B8F-2CED-4B52-9CE9-1FB0DA3A91E9}" type="presParOf" srcId="{EEE5A0FB-0439-4850-BE9E-383A183A4BC3}" destId="{DDC513B2-FBB9-462A-9F6C-1DAF2E81BF6A}" srcOrd="1" destOrd="0" presId="urn:microsoft.com/office/officeart/2018/2/layout/IconLabelList"/>
    <dgm:cxn modelId="{FA18D9FF-02A6-401A-B302-35BFE375F55E}" type="presParOf" srcId="{EEE5A0FB-0439-4850-BE9E-383A183A4BC3}" destId="{2B5BFE43-41CF-49F7-B245-835791119515}" srcOrd="2" destOrd="0" presId="urn:microsoft.com/office/officeart/2018/2/layout/IconLabel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C613B8-8C70-413B-9B24-188E039239C2}"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BBC24F8-811E-45DD-966D-B822ED9836F6}">
      <dgm:prSet custT="1"/>
      <dgm:spPr/>
      <dgm:t>
        <a:bodyPr/>
        <a:lstStyle/>
        <a:p>
          <a:pPr>
            <a:lnSpc>
              <a:spcPct val="100000"/>
            </a:lnSpc>
          </a:pPr>
          <a:r>
            <a:rPr lang="en-US" sz="1800" b="0" i="0" dirty="0">
              <a:latin typeface="Garamond" panose="02020404030301010803" pitchFamily="18" charset="0"/>
            </a:rPr>
            <a:t>Housing Rehabilitation</a:t>
          </a:r>
        </a:p>
      </dgm:t>
    </dgm:pt>
    <dgm:pt modelId="{221A9CE8-2C76-4C65-A9ED-7BEA8A22835D}" type="parTrans" cxnId="{1294FD89-0B06-418D-8631-832BD8FE6EBF}">
      <dgm:prSet/>
      <dgm:spPr/>
      <dgm:t>
        <a:bodyPr/>
        <a:lstStyle/>
        <a:p>
          <a:endParaRPr lang="en-US" b="0" i="0">
            <a:latin typeface="Avenir Next LT Pro" panose="020B0504020202020204" pitchFamily="34" charset="77"/>
          </a:endParaRPr>
        </a:p>
      </dgm:t>
    </dgm:pt>
    <dgm:pt modelId="{67D52767-6FB1-42B9-BCB7-8AE8AF550F47}" type="sibTrans" cxnId="{1294FD89-0B06-418D-8631-832BD8FE6EBF}">
      <dgm:prSet/>
      <dgm:spPr/>
      <dgm:t>
        <a:bodyPr/>
        <a:lstStyle/>
        <a:p>
          <a:endParaRPr lang="en-US" b="0" i="0">
            <a:latin typeface="Avenir Next LT Pro" panose="020B0504020202020204" pitchFamily="34" charset="77"/>
          </a:endParaRPr>
        </a:p>
      </dgm:t>
    </dgm:pt>
    <dgm:pt modelId="{A50D0C62-FF3C-49D4-88AA-0BF0E8C4B840}">
      <dgm:prSet custT="1"/>
      <dgm:spPr/>
      <dgm:t>
        <a:bodyPr/>
        <a:lstStyle/>
        <a:p>
          <a:pPr>
            <a:lnSpc>
              <a:spcPct val="100000"/>
            </a:lnSpc>
          </a:pPr>
          <a:r>
            <a:rPr lang="en-US" sz="1800" b="0" i="0" dirty="0">
              <a:latin typeface="Garamond" panose="02020404030301010803" pitchFamily="18" charset="0"/>
            </a:rPr>
            <a:t>Homeownership Assistance</a:t>
          </a:r>
        </a:p>
      </dgm:t>
    </dgm:pt>
    <dgm:pt modelId="{6E7A034A-3F11-4408-A15F-7EC7FB2706B6}" type="parTrans" cxnId="{C6A9E367-DE72-4FEC-B57F-6103649144A4}">
      <dgm:prSet/>
      <dgm:spPr/>
      <dgm:t>
        <a:bodyPr/>
        <a:lstStyle/>
        <a:p>
          <a:endParaRPr lang="en-US" b="0" i="0">
            <a:latin typeface="Avenir Next LT Pro" panose="020B0504020202020204" pitchFamily="34" charset="77"/>
          </a:endParaRPr>
        </a:p>
      </dgm:t>
    </dgm:pt>
    <dgm:pt modelId="{83EFAFFB-B455-4B03-B5D4-971B162E189B}" type="sibTrans" cxnId="{C6A9E367-DE72-4FEC-B57F-6103649144A4}">
      <dgm:prSet/>
      <dgm:spPr/>
      <dgm:t>
        <a:bodyPr/>
        <a:lstStyle/>
        <a:p>
          <a:endParaRPr lang="en-US" b="0" i="0">
            <a:latin typeface="Avenir Next LT Pro" panose="020B0504020202020204" pitchFamily="34" charset="77"/>
          </a:endParaRPr>
        </a:p>
      </dgm:t>
    </dgm:pt>
    <dgm:pt modelId="{F17B1026-CDA9-4722-B2A8-936CB98E0442}">
      <dgm:prSet custT="1"/>
      <dgm:spPr/>
      <dgm:t>
        <a:bodyPr/>
        <a:lstStyle/>
        <a:p>
          <a:pPr>
            <a:lnSpc>
              <a:spcPct val="100000"/>
            </a:lnSpc>
          </a:pPr>
          <a:r>
            <a:rPr lang="en-US" sz="1800" b="0" i="0" dirty="0">
              <a:latin typeface="Garamond" panose="02020404030301010803" pitchFamily="18" charset="0"/>
            </a:rPr>
            <a:t>New Construction of Affordable Housing</a:t>
          </a:r>
        </a:p>
      </dgm:t>
    </dgm:pt>
    <dgm:pt modelId="{C8E454EA-F009-4DC5-B573-38BFF1F0A467}" type="parTrans" cxnId="{48143F9A-76B2-48F7-A2D6-D513D2A02DB0}">
      <dgm:prSet/>
      <dgm:spPr/>
      <dgm:t>
        <a:bodyPr/>
        <a:lstStyle/>
        <a:p>
          <a:endParaRPr lang="en-US" b="0" i="0">
            <a:latin typeface="Avenir Next LT Pro" panose="020B0504020202020204" pitchFamily="34" charset="77"/>
          </a:endParaRPr>
        </a:p>
      </dgm:t>
    </dgm:pt>
    <dgm:pt modelId="{D2C1D928-5927-4881-8B0F-8A79BCFB1DF6}" type="sibTrans" cxnId="{48143F9A-76B2-48F7-A2D6-D513D2A02DB0}">
      <dgm:prSet/>
      <dgm:spPr/>
      <dgm:t>
        <a:bodyPr/>
        <a:lstStyle/>
        <a:p>
          <a:endParaRPr lang="en-US" b="0" i="0">
            <a:latin typeface="Avenir Next LT Pro" panose="020B0504020202020204" pitchFamily="34" charset="77"/>
          </a:endParaRPr>
        </a:p>
      </dgm:t>
    </dgm:pt>
    <dgm:pt modelId="{122ACBE6-7FF2-4F81-8E83-3184D599712F}">
      <dgm:prSet custT="1"/>
      <dgm:spPr/>
      <dgm:t>
        <a:bodyPr/>
        <a:lstStyle/>
        <a:p>
          <a:pPr>
            <a:lnSpc>
              <a:spcPct val="100000"/>
            </a:lnSpc>
          </a:pPr>
          <a:r>
            <a:rPr lang="en-US" sz="2000" b="0" i="0" dirty="0">
              <a:latin typeface="Garamond" panose="02020404030301010803" pitchFamily="18" charset="0"/>
            </a:rPr>
            <a:t>Tenant Based Rental Assistance</a:t>
          </a:r>
        </a:p>
      </dgm:t>
    </dgm:pt>
    <dgm:pt modelId="{E61FE8ED-8B74-4597-8C96-27A3D793B893}" type="parTrans" cxnId="{FFDE975D-DFBE-4DC6-AD37-7E805E6FDA95}">
      <dgm:prSet/>
      <dgm:spPr/>
      <dgm:t>
        <a:bodyPr/>
        <a:lstStyle/>
        <a:p>
          <a:endParaRPr lang="en-US" b="0" i="0">
            <a:latin typeface="Avenir Next LT Pro" panose="020B0504020202020204" pitchFamily="34" charset="77"/>
          </a:endParaRPr>
        </a:p>
      </dgm:t>
    </dgm:pt>
    <dgm:pt modelId="{0F6117CF-751F-4D13-89CB-B251AC2B18D9}" type="sibTrans" cxnId="{FFDE975D-DFBE-4DC6-AD37-7E805E6FDA95}">
      <dgm:prSet/>
      <dgm:spPr/>
      <dgm:t>
        <a:bodyPr/>
        <a:lstStyle/>
        <a:p>
          <a:endParaRPr lang="en-US" b="0" i="0">
            <a:latin typeface="Avenir Next LT Pro" panose="020B0504020202020204" pitchFamily="34" charset="77"/>
          </a:endParaRPr>
        </a:p>
      </dgm:t>
    </dgm:pt>
    <dgm:pt modelId="{6E3EFD88-6CEE-4889-AB51-9D2766A9A1FE}" type="pres">
      <dgm:prSet presAssocID="{F4C613B8-8C70-413B-9B24-188E039239C2}" presName="root" presStyleCnt="0">
        <dgm:presLayoutVars>
          <dgm:dir/>
          <dgm:resizeHandles val="exact"/>
        </dgm:presLayoutVars>
      </dgm:prSet>
      <dgm:spPr/>
    </dgm:pt>
    <dgm:pt modelId="{76D55F28-1310-4318-AB84-C53DAD561070}" type="pres">
      <dgm:prSet presAssocID="{0BBC24F8-811E-45DD-966D-B822ED9836F6}" presName="compNode" presStyleCnt="0"/>
      <dgm:spPr/>
    </dgm:pt>
    <dgm:pt modelId="{85027A46-7D7A-4D6B-B705-80A31C6E8AE2}" type="pres">
      <dgm:prSet presAssocID="{0BBC24F8-811E-45DD-966D-B822ED9836F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Home"/>
        </a:ext>
      </dgm:extLst>
    </dgm:pt>
    <dgm:pt modelId="{FA1DB88D-BC5D-46BE-BA55-4C907E0D1866}" type="pres">
      <dgm:prSet presAssocID="{0BBC24F8-811E-45DD-966D-B822ED9836F6}" presName="spaceRect" presStyleCnt="0"/>
      <dgm:spPr/>
    </dgm:pt>
    <dgm:pt modelId="{8CCB88EE-8991-4E55-B708-2D7F08E76CE1}" type="pres">
      <dgm:prSet presAssocID="{0BBC24F8-811E-45DD-966D-B822ED9836F6}" presName="textRect" presStyleLbl="revTx" presStyleIdx="0" presStyleCnt="4">
        <dgm:presLayoutVars>
          <dgm:chMax val="1"/>
          <dgm:chPref val="1"/>
        </dgm:presLayoutVars>
      </dgm:prSet>
      <dgm:spPr/>
    </dgm:pt>
    <dgm:pt modelId="{E91B28E1-EF87-44EF-939B-C491CE2BC719}" type="pres">
      <dgm:prSet presAssocID="{67D52767-6FB1-42B9-BCB7-8AE8AF550F47}" presName="sibTrans" presStyleCnt="0"/>
      <dgm:spPr/>
    </dgm:pt>
    <dgm:pt modelId="{6EAF1DB7-8135-4046-AF3C-A09E7B502A4E}" type="pres">
      <dgm:prSet presAssocID="{A50D0C62-FF3C-49D4-88AA-0BF0E8C4B840}" presName="compNode" presStyleCnt="0"/>
      <dgm:spPr/>
    </dgm:pt>
    <dgm:pt modelId="{CD7552BA-B523-4E23-986A-2BB9265E142B}" type="pres">
      <dgm:prSet presAssocID="{A50D0C62-FF3C-49D4-88AA-0BF0E8C4B84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ey"/>
        </a:ext>
      </dgm:extLst>
    </dgm:pt>
    <dgm:pt modelId="{13401F6F-B4F0-4115-A57E-DFBCA3E20CC5}" type="pres">
      <dgm:prSet presAssocID="{A50D0C62-FF3C-49D4-88AA-0BF0E8C4B840}" presName="spaceRect" presStyleCnt="0"/>
      <dgm:spPr/>
    </dgm:pt>
    <dgm:pt modelId="{DF5FDCFC-86E0-4750-9D09-5B0ECCC03107}" type="pres">
      <dgm:prSet presAssocID="{A50D0C62-FF3C-49D4-88AA-0BF0E8C4B840}" presName="textRect" presStyleLbl="revTx" presStyleIdx="1" presStyleCnt="4">
        <dgm:presLayoutVars>
          <dgm:chMax val="1"/>
          <dgm:chPref val="1"/>
        </dgm:presLayoutVars>
      </dgm:prSet>
      <dgm:spPr/>
    </dgm:pt>
    <dgm:pt modelId="{86950025-2050-48DB-9C25-AAA5354007E3}" type="pres">
      <dgm:prSet presAssocID="{83EFAFFB-B455-4B03-B5D4-971B162E189B}" presName="sibTrans" presStyleCnt="0"/>
      <dgm:spPr/>
    </dgm:pt>
    <dgm:pt modelId="{5A7969FF-1FF8-4A7D-9733-5341E586B135}" type="pres">
      <dgm:prSet presAssocID="{F17B1026-CDA9-4722-B2A8-936CB98E0442}" presName="compNode" presStyleCnt="0"/>
      <dgm:spPr/>
    </dgm:pt>
    <dgm:pt modelId="{04D03EBF-D843-4BE5-8FAC-921FC028CBC2}" type="pres">
      <dgm:prSet presAssocID="{F17B1026-CDA9-4722-B2A8-936CB98E0442}"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ity"/>
        </a:ext>
      </dgm:extLst>
    </dgm:pt>
    <dgm:pt modelId="{B02D04BE-BA1F-47A5-B4BC-504F6EEAE0CE}" type="pres">
      <dgm:prSet presAssocID="{F17B1026-CDA9-4722-B2A8-936CB98E0442}" presName="spaceRect" presStyleCnt="0"/>
      <dgm:spPr/>
    </dgm:pt>
    <dgm:pt modelId="{6EE74FB4-BFB2-4C17-9C78-94C778C14CFC}" type="pres">
      <dgm:prSet presAssocID="{F17B1026-CDA9-4722-B2A8-936CB98E0442}" presName="textRect" presStyleLbl="revTx" presStyleIdx="2" presStyleCnt="4">
        <dgm:presLayoutVars>
          <dgm:chMax val="1"/>
          <dgm:chPref val="1"/>
        </dgm:presLayoutVars>
      </dgm:prSet>
      <dgm:spPr/>
    </dgm:pt>
    <dgm:pt modelId="{2BB413D0-75F2-46B3-900B-799A8B5EAF81}" type="pres">
      <dgm:prSet presAssocID="{D2C1D928-5927-4881-8B0F-8A79BCFB1DF6}" presName="sibTrans" presStyleCnt="0"/>
      <dgm:spPr/>
    </dgm:pt>
    <dgm:pt modelId="{75E52C57-1043-45C1-94F0-71BCD8AAFF05}" type="pres">
      <dgm:prSet presAssocID="{122ACBE6-7FF2-4F81-8E83-3184D599712F}" presName="compNode" presStyleCnt="0"/>
      <dgm:spPr/>
    </dgm:pt>
    <dgm:pt modelId="{97B17D4E-2394-43F0-9520-4FB1A0A4611E}" type="pres">
      <dgm:prSet presAssocID="{122ACBE6-7FF2-4F81-8E83-3184D599712F}" presName="iconRect" presStyleLbl="node1" presStyleIdx="3" presStyleCnt="4"/>
      <dgm:spPr>
        <a:blipFill rotWithShape="1">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pt>
    <dgm:pt modelId="{BAE686AD-18F5-44C9-9127-3C969AF957BE}" type="pres">
      <dgm:prSet presAssocID="{122ACBE6-7FF2-4F81-8E83-3184D599712F}" presName="spaceRect" presStyleCnt="0"/>
      <dgm:spPr/>
    </dgm:pt>
    <dgm:pt modelId="{356134B0-618B-499A-8D7D-C2B06C72335F}" type="pres">
      <dgm:prSet presAssocID="{122ACBE6-7FF2-4F81-8E83-3184D599712F}" presName="textRect" presStyleLbl="revTx" presStyleIdx="3" presStyleCnt="4">
        <dgm:presLayoutVars>
          <dgm:chMax val="1"/>
          <dgm:chPref val="1"/>
        </dgm:presLayoutVars>
      </dgm:prSet>
      <dgm:spPr/>
    </dgm:pt>
  </dgm:ptLst>
  <dgm:cxnLst>
    <dgm:cxn modelId="{34372C11-C5FF-4B9C-BF9A-9D636A8B35ED}" type="presOf" srcId="{F17B1026-CDA9-4722-B2A8-936CB98E0442}" destId="{6EE74FB4-BFB2-4C17-9C78-94C778C14CFC}" srcOrd="0" destOrd="0" presId="urn:microsoft.com/office/officeart/2018/2/layout/IconLabelList"/>
    <dgm:cxn modelId="{08488A19-FF2D-4078-8150-B6D09F23CFB3}" type="presOf" srcId="{0BBC24F8-811E-45DD-966D-B822ED9836F6}" destId="{8CCB88EE-8991-4E55-B708-2D7F08E76CE1}" srcOrd="0" destOrd="0" presId="urn:microsoft.com/office/officeart/2018/2/layout/IconLabelList"/>
    <dgm:cxn modelId="{FFDE975D-DFBE-4DC6-AD37-7E805E6FDA95}" srcId="{F4C613B8-8C70-413B-9B24-188E039239C2}" destId="{122ACBE6-7FF2-4F81-8E83-3184D599712F}" srcOrd="3" destOrd="0" parTransId="{E61FE8ED-8B74-4597-8C96-27A3D793B893}" sibTransId="{0F6117CF-751F-4D13-89CB-B251AC2B18D9}"/>
    <dgm:cxn modelId="{C6A9E367-DE72-4FEC-B57F-6103649144A4}" srcId="{F4C613B8-8C70-413B-9B24-188E039239C2}" destId="{A50D0C62-FF3C-49D4-88AA-0BF0E8C4B840}" srcOrd="1" destOrd="0" parTransId="{6E7A034A-3F11-4408-A15F-7EC7FB2706B6}" sibTransId="{83EFAFFB-B455-4B03-B5D4-971B162E189B}"/>
    <dgm:cxn modelId="{5797384D-9BAD-4E36-88D8-FCCF4F8DE465}" type="presOf" srcId="{F4C613B8-8C70-413B-9B24-188E039239C2}" destId="{6E3EFD88-6CEE-4889-AB51-9D2766A9A1FE}" srcOrd="0" destOrd="0" presId="urn:microsoft.com/office/officeart/2018/2/layout/IconLabelList"/>
    <dgm:cxn modelId="{F9F09B55-99FD-4EE6-882B-F48554136F84}" type="presOf" srcId="{A50D0C62-FF3C-49D4-88AA-0BF0E8C4B840}" destId="{DF5FDCFC-86E0-4750-9D09-5B0ECCC03107}" srcOrd="0" destOrd="0" presId="urn:microsoft.com/office/officeart/2018/2/layout/IconLabelList"/>
    <dgm:cxn modelId="{B8FCC07B-17BB-48BA-8CE5-E2095A0BB7D8}" type="presOf" srcId="{122ACBE6-7FF2-4F81-8E83-3184D599712F}" destId="{356134B0-618B-499A-8D7D-C2B06C72335F}" srcOrd="0" destOrd="0" presId="urn:microsoft.com/office/officeart/2018/2/layout/IconLabelList"/>
    <dgm:cxn modelId="{1294FD89-0B06-418D-8631-832BD8FE6EBF}" srcId="{F4C613B8-8C70-413B-9B24-188E039239C2}" destId="{0BBC24F8-811E-45DD-966D-B822ED9836F6}" srcOrd="0" destOrd="0" parTransId="{221A9CE8-2C76-4C65-A9ED-7BEA8A22835D}" sibTransId="{67D52767-6FB1-42B9-BCB7-8AE8AF550F47}"/>
    <dgm:cxn modelId="{48143F9A-76B2-48F7-A2D6-D513D2A02DB0}" srcId="{F4C613B8-8C70-413B-9B24-188E039239C2}" destId="{F17B1026-CDA9-4722-B2A8-936CB98E0442}" srcOrd="2" destOrd="0" parTransId="{C8E454EA-F009-4DC5-B573-38BFF1F0A467}" sibTransId="{D2C1D928-5927-4881-8B0F-8A79BCFB1DF6}"/>
    <dgm:cxn modelId="{BC24BCC0-70CA-40D3-B737-B14487A46856}" type="presParOf" srcId="{6E3EFD88-6CEE-4889-AB51-9D2766A9A1FE}" destId="{76D55F28-1310-4318-AB84-C53DAD561070}" srcOrd="0" destOrd="0" presId="urn:microsoft.com/office/officeart/2018/2/layout/IconLabelList"/>
    <dgm:cxn modelId="{10AE5E02-22B4-47C4-B514-20335DC1EB89}" type="presParOf" srcId="{76D55F28-1310-4318-AB84-C53DAD561070}" destId="{85027A46-7D7A-4D6B-B705-80A31C6E8AE2}" srcOrd="0" destOrd="0" presId="urn:microsoft.com/office/officeart/2018/2/layout/IconLabelList"/>
    <dgm:cxn modelId="{BC0C5C87-E953-4B96-97CE-1C39821D360D}" type="presParOf" srcId="{76D55F28-1310-4318-AB84-C53DAD561070}" destId="{FA1DB88D-BC5D-46BE-BA55-4C907E0D1866}" srcOrd="1" destOrd="0" presId="urn:microsoft.com/office/officeart/2018/2/layout/IconLabelList"/>
    <dgm:cxn modelId="{35C70033-5C3B-4BDC-AFF1-F56F5CA2F71C}" type="presParOf" srcId="{76D55F28-1310-4318-AB84-C53DAD561070}" destId="{8CCB88EE-8991-4E55-B708-2D7F08E76CE1}" srcOrd="2" destOrd="0" presId="urn:microsoft.com/office/officeart/2018/2/layout/IconLabelList"/>
    <dgm:cxn modelId="{CD69E29F-0E61-42FA-B9F2-79B330D43FCC}" type="presParOf" srcId="{6E3EFD88-6CEE-4889-AB51-9D2766A9A1FE}" destId="{E91B28E1-EF87-44EF-939B-C491CE2BC719}" srcOrd="1" destOrd="0" presId="urn:microsoft.com/office/officeart/2018/2/layout/IconLabelList"/>
    <dgm:cxn modelId="{E8535679-2C40-4C8F-A3FE-7621E8E9CD8C}" type="presParOf" srcId="{6E3EFD88-6CEE-4889-AB51-9D2766A9A1FE}" destId="{6EAF1DB7-8135-4046-AF3C-A09E7B502A4E}" srcOrd="2" destOrd="0" presId="urn:microsoft.com/office/officeart/2018/2/layout/IconLabelList"/>
    <dgm:cxn modelId="{66BC8392-5B0A-4AC4-BF5D-DEE2F8663DF2}" type="presParOf" srcId="{6EAF1DB7-8135-4046-AF3C-A09E7B502A4E}" destId="{CD7552BA-B523-4E23-986A-2BB9265E142B}" srcOrd="0" destOrd="0" presId="urn:microsoft.com/office/officeart/2018/2/layout/IconLabelList"/>
    <dgm:cxn modelId="{27748C34-8FF7-4C7C-95BB-68B1AFA677C3}" type="presParOf" srcId="{6EAF1DB7-8135-4046-AF3C-A09E7B502A4E}" destId="{13401F6F-B4F0-4115-A57E-DFBCA3E20CC5}" srcOrd="1" destOrd="0" presId="urn:microsoft.com/office/officeart/2018/2/layout/IconLabelList"/>
    <dgm:cxn modelId="{6073DA09-D3FE-4673-B491-5DA651330323}" type="presParOf" srcId="{6EAF1DB7-8135-4046-AF3C-A09E7B502A4E}" destId="{DF5FDCFC-86E0-4750-9D09-5B0ECCC03107}" srcOrd="2" destOrd="0" presId="urn:microsoft.com/office/officeart/2018/2/layout/IconLabelList"/>
    <dgm:cxn modelId="{A1370EF7-CCCC-40ED-9A3B-B27838B0BEC3}" type="presParOf" srcId="{6E3EFD88-6CEE-4889-AB51-9D2766A9A1FE}" destId="{86950025-2050-48DB-9C25-AAA5354007E3}" srcOrd="3" destOrd="0" presId="urn:microsoft.com/office/officeart/2018/2/layout/IconLabelList"/>
    <dgm:cxn modelId="{24C6B182-881B-4F8B-9BE1-D54A56DACBF6}" type="presParOf" srcId="{6E3EFD88-6CEE-4889-AB51-9D2766A9A1FE}" destId="{5A7969FF-1FF8-4A7D-9733-5341E586B135}" srcOrd="4" destOrd="0" presId="urn:microsoft.com/office/officeart/2018/2/layout/IconLabelList"/>
    <dgm:cxn modelId="{EDCC233C-D40B-460C-9E27-8E55E9100D78}" type="presParOf" srcId="{5A7969FF-1FF8-4A7D-9733-5341E586B135}" destId="{04D03EBF-D843-4BE5-8FAC-921FC028CBC2}" srcOrd="0" destOrd="0" presId="urn:microsoft.com/office/officeart/2018/2/layout/IconLabelList"/>
    <dgm:cxn modelId="{DFDCA1CE-32FA-4632-8B81-C9848BA665FF}" type="presParOf" srcId="{5A7969FF-1FF8-4A7D-9733-5341E586B135}" destId="{B02D04BE-BA1F-47A5-B4BC-504F6EEAE0CE}" srcOrd="1" destOrd="0" presId="urn:microsoft.com/office/officeart/2018/2/layout/IconLabelList"/>
    <dgm:cxn modelId="{B8E33F4B-E449-43F7-A606-6A2C7406C311}" type="presParOf" srcId="{5A7969FF-1FF8-4A7D-9733-5341E586B135}" destId="{6EE74FB4-BFB2-4C17-9C78-94C778C14CFC}" srcOrd="2" destOrd="0" presId="urn:microsoft.com/office/officeart/2018/2/layout/IconLabelList"/>
    <dgm:cxn modelId="{9AFD1F04-7E27-4EC0-A489-45FF93613B32}" type="presParOf" srcId="{6E3EFD88-6CEE-4889-AB51-9D2766A9A1FE}" destId="{2BB413D0-75F2-46B3-900B-799A8B5EAF81}" srcOrd="5" destOrd="0" presId="urn:microsoft.com/office/officeart/2018/2/layout/IconLabelList"/>
    <dgm:cxn modelId="{FE8C7231-1D5F-4994-BB83-DBDCAAC1A939}" type="presParOf" srcId="{6E3EFD88-6CEE-4889-AB51-9D2766A9A1FE}" destId="{75E52C57-1043-45C1-94F0-71BCD8AAFF05}" srcOrd="6" destOrd="0" presId="urn:microsoft.com/office/officeart/2018/2/layout/IconLabelList"/>
    <dgm:cxn modelId="{5264C7E6-8DA1-4670-BA51-1D3B60644039}" type="presParOf" srcId="{75E52C57-1043-45C1-94F0-71BCD8AAFF05}" destId="{97B17D4E-2394-43F0-9520-4FB1A0A4611E}" srcOrd="0" destOrd="0" presId="urn:microsoft.com/office/officeart/2018/2/layout/IconLabelList"/>
    <dgm:cxn modelId="{ED625A6A-2627-4D58-B64F-E4E24C0543A4}" type="presParOf" srcId="{75E52C57-1043-45C1-94F0-71BCD8AAFF05}" destId="{BAE686AD-18F5-44C9-9127-3C969AF957BE}" srcOrd="1" destOrd="0" presId="urn:microsoft.com/office/officeart/2018/2/layout/IconLabelList"/>
    <dgm:cxn modelId="{BADAD4B1-692D-4808-ACD8-53626DEEFE64}" type="presParOf" srcId="{75E52C57-1043-45C1-94F0-71BCD8AAFF05}" destId="{356134B0-618B-499A-8D7D-C2B06C72335F}"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0FC238-0B8D-4195-8673-FCBFA1BB7FD0}" type="doc">
      <dgm:prSet loTypeId="urn:microsoft.com/office/officeart/2008/layout/LinedList" loCatId="list" qsTypeId="urn:microsoft.com/office/officeart/2005/8/quickstyle/simple1" qsCatId="simple" csTypeId="urn:microsoft.com/office/officeart/2018/5/colors/Iconchunking_neutralbg_colorful1" csCatId="colorful" phldr="1"/>
      <dgm:spPr/>
      <dgm:t>
        <a:bodyPr/>
        <a:lstStyle/>
        <a:p>
          <a:endParaRPr lang="en-US"/>
        </a:p>
      </dgm:t>
    </dgm:pt>
    <dgm:pt modelId="{D42072BF-96AC-4AF1-BF17-69ACC818BF86}">
      <dgm:prSet/>
      <dgm:spPr/>
      <dgm:t>
        <a:bodyPr/>
        <a:lstStyle/>
        <a:p>
          <a:pPr>
            <a:lnSpc>
              <a:spcPct val="100000"/>
            </a:lnSpc>
          </a:pPr>
          <a:r>
            <a:rPr lang="en-US" b="1"/>
            <a:t>Planning and Administration </a:t>
          </a:r>
          <a:r>
            <a:rPr lang="en-US"/>
            <a:t>(no more than 7.5% of allocation. the Eligible ESG Categories of Activities? </a:t>
          </a:r>
          <a:endParaRPr lang="en-US" dirty="0"/>
        </a:p>
      </dgm:t>
    </dgm:pt>
    <dgm:pt modelId="{37F9530C-13DA-481E-8163-066FB7074E55}" type="parTrans" cxnId="{CE962AAB-D07A-4521-95DE-EB52D37455B4}">
      <dgm:prSet/>
      <dgm:spPr/>
      <dgm:t>
        <a:bodyPr/>
        <a:lstStyle/>
        <a:p>
          <a:endParaRPr lang="en-US"/>
        </a:p>
      </dgm:t>
    </dgm:pt>
    <dgm:pt modelId="{7D120FEF-E3D3-4064-986A-B65AEE916B11}" type="sibTrans" cxnId="{CE962AAB-D07A-4521-95DE-EB52D37455B4}">
      <dgm:prSet/>
      <dgm:spPr/>
      <dgm:t>
        <a:bodyPr/>
        <a:lstStyle/>
        <a:p>
          <a:endParaRPr lang="en-US"/>
        </a:p>
      </dgm:t>
    </dgm:pt>
    <dgm:pt modelId="{7A1B74E5-1027-4D1B-AFFC-418B6A0C05E5}">
      <dgm:prSet/>
      <dgm:spPr/>
      <dgm:t>
        <a:bodyPr/>
        <a:lstStyle/>
        <a:p>
          <a:pPr>
            <a:lnSpc>
              <a:spcPct val="100000"/>
            </a:lnSpc>
          </a:pPr>
          <a:r>
            <a:rPr lang="en-US" b="1"/>
            <a:t>Street Outreach;</a:t>
          </a:r>
          <a:endParaRPr lang="en-US" b="1" dirty="0"/>
        </a:p>
      </dgm:t>
    </dgm:pt>
    <dgm:pt modelId="{F6BD305D-F2F8-48D8-A515-0B185395D0E6}" type="parTrans" cxnId="{EA0A463F-BED6-4F8E-B7E9-4E6368A188CB}">
      <dgm:prSet/>
      <dgm:spPr/>
      <dgm:t>
        <a:bodyPr/>
        <a:lstStyle/>
        <a:p>
          <a:endParaRPr lang="en-US"/>
        </a:p>
      </dgm:t>
    </dgm:pt>
    <dgm:pt modelId="{44B41B80-08E2-4DA3-9513-39B3FC4C4FEC}" type="sibTrans" cxnId="{EA0A463F-BED6-4F8E-B7E9-4E6368A188CB}">
      <dgm:prSet/>
      <dgm:spPr/>
      <dgm:t>
        <a:bodyPr/>
        <a:lstStyle/>
        <a:p>
          <a:endParaRPr lang="en-US"/>
        </a:p>
      </dgm:t>
    </dgm:pt>
    <dgm:pt modelId="{024C4BEA-13B9-4B5D-A38E-CB94ACE6C5EF}">
      <dgm:prSet/>
      <dgm:spPr/>
      <dgm:t>
        <a:bodyPr/>
        <a:lstStyle/>
        <a:p>
          <a:pPr>
            <a:lnSpc>
              <a:spcPct val="100000"/>
            </a:lnSpc>
          </a:pPr>
          <a:r>
            <a:rPr lang="en-US" b="1"/>
            <a:t>Emergency Shelter</a:t>
          </a:r>
          <a:r>
            <a:rPr lang="en-US"/>
            <a:t>;</a:t>
          </a:r>
          <a:endParaRPr lang="en-US" dirty="0"/>
        </a:p>
      </dgm:t>
    </dgm:pt>
    <dgm:pt modelId="{EA4B7116-BD91-4BF9-B862-46E903BA8978}" type="parTrans" cxnId="{26EFF3C6-5ABC-4BD2-87E7-82DD59F9211B}">
      <dgm:prSet/>
      <dgm:spPr/>
      <dgm:t>
        <a:bodyPr/>
        <a:lstStyle/>
        <a:p>
          <a:endParaRPr lang="en-US"/>
        </a:p>
      </dgm:t>
    </dgm:pt>
    <dgm:pt modelId="{C6F6BF01-CDE1-4754-9490-816AF1EDE656}" type="sibTrans" cxnId="{26EFF3C6-5ABC-4BD2-87E7-82DD59F9211B}">
      <dgm:prSet/>
      <dgm:spPr/>
      <dgm:t>
        <a:bodyPr/>
        <a:lstStyle/>
        <a:p>
          <a:endParaRPr lang="en-US"/>
        </a:p>
      </dgm:t>
    </dgm:pt>
    <dgm:pt modelId="{11E9ACAF-6D8D-482B-B527-AC23862BCE1E}">
      <dgm:prSet/>
      <dgm:spPr/>
      <dgm:t>
        <a:bodyPr/>
        <a:lstStyle/>
        <a:p>
          <a:pPr>
            <a:lnSpc>
              <a:spcPct val="100000"/>
            </a:lnSpc>
          </a:pPr>
          <a:r>
            <a:rPr lang="en-US" b="1"/>
            <a:t>Homeless Prevention</a:t>
          </a:r>
          <a:r>
            <a:rPr lang="en-US"/>
            <a:t>;</a:t>
          </a:r>
          <a:endParaRPr lang="en-US" dirty="0"/>
        </a:p>
      </dgm:t>
    </dgm:pt>
    <dgm:pt modelId="{55E57E12-321D-47F1-96BA-488C56CD4480}" type="parTrans" cxnId="{2C09B4D1-A6E6-401E-B5DD-A97CDB386D48}">
      <dgm:prSet/>
      <dgm:spPr/>
      <dgm:t>
        <a:bodyPr/>
        <a:lstStyle/>
        <a:p>
          <a:endParaRPr lang="en-US"/>
        </a:p>
      </dgm:t>
    </dgm:pt>
    <dgm:pt modelId="{9D185A61-8619-49C1-9253-294CB863FD80}" type="sibTrans" cxnId="{2C09B4D1-A6E6-401E-B5DD-A97CDB386D48}">
      <dgm:prSet/>
      <dgm:spPr/>
      <dgm:t>
        <a:bodyPr/>
        <a:lstStyle/>
        <a:p>
          <a:endParaRPr lang="en-US"/>
        </a:p>
      </dgm:t>
    </dgm:pt>
    <dgm:pt modelId="{2384D8BF-C297-4685-A142-6AA7E685FFC8}">
      <dgm:prSet/>
      <dgm:spPr/>
      <dgm:t>
        <a:bodyPr/>
        <a:lstStyle/>
        <a:p>
          <a:pPr>
            <a:lnSpc>
              <a:spcPct val="100000"/>
            </a:lnSpc>
          </a:pPr>
          <a:r>
            <a:rPr lang="en-US" b="1"/>
            <a:t>Rapid Re-Housing Assistance</a:t>
          </a:r>
          <a:r>
            <a:rPr lang="en-US"/>
            <a:t>; and</a:t>
          </a:r>
          <a:endParaRPr lang="en-US" dirty="0"/>
        </a:p>
      </dgm:t>
    </dgm:pt>
    <dgm:pt modelId="{E606BE5C-9CF3-4AD7-BB59-02427EBF60C3}" type="parTrans" cxnId="{D3246CED-B47A-44BB-B087-1318D9E9D583}">
      <dgm:prSet/>
      <dgm:spPr/>
      <dgm:t>
        <a:bodyPr/>
        <a:lstStyle/>
        <a:p>
          <a:endParaRPr lang="en-US"/>
        </a:p>
      </dgm:t>
    </dgm:pt>
    <dgm:pt modelId="{B626C516-7D0A-4951-983D-93CB9344C8B1}" type="sibTrans" cxnId="{D3246CED-B47A-44BB-B087-1318D9E9D583}">
      <dgm:prSet/>
      <dgm:spPr/>
      <dgm:t>
        <a:bodyPr/>
        <a:lstStyle/>
        <a:p>
          <a:endParaRPr lang="en-US"/>
        </a:p>
      </dgm:t>
    </dgm:pt>
    <dgm:pt modelId="{F8763CB4-BF71-43C2-8C4F-D89EF0AD1558}">
      <dgm:prSet/>
      <dgm:spPr/>
      <dgm:t>
        <a:bodyPr/>
        <a:lstStyle/>
        <a:p>
          <a:pPr>
            <a:lnSpc>
              <a:spcPct val="100000"/>
            </a:lnSpc>
          </a:pPr>
          <a:r>
            <a:rPr lang="en-US" b="1"/>
            <a:t>Homeless Management Information System (HMIS</a:t>
          </a:r>
          <a:r>
            <a:rPr lang="en-US"/>
            <a:t>). </a:t>
          </a:r>
          <a:endParaRPr lang="en-US" dirty="0"/>
        </a:p>
      </dgm:t>
    </dgm:pt>
    <dgm:pt modelId="{42A53D65-682B-4191-8A9B-2B3C403A1C08}" type="parTrans" cxnId="{4A9E34DC-5D44-4D93-9622-2AE2D11744B6}">
      <dgm:prSet/>
      <dgm:spPr/>
      <dgm:t>
        <a:bodyPr/>
        <a:lstStyle/>
        <a:p>
          <a:endParaRPr lang="en-US"/>
        </a:p>
      </dgm:t>
    </dgm:pt>
    <dgm:pt modelId="{32E52E82-F6D4-4213-B624-8FC02A069390}" type="sibTrans" cxnId="{4A9E34DC-5D44-4D93-9622-2AE2D11744B6}">
      <dgm:prSet/>
      <dgm:spPr/>
      <dgm:t>
        <a:bodyPr/>
        <a:lstStyle/>
        <a:p>
          <a:endParaRPr lang="en-US"/>
        </a:p>
      </dgm:t>
    </dgm:pt>
    <dgm:pt modelId="{4E014576-D394-403A-893D-036A4206FCEF}" type="pres">
      <dgm:prSet presAssocID="{310FC238-0B8D-4195-8673-FCBFA1BB7FD0}" presName="vert0" presStyleCnt="0">
        <dgm:presLayoutVars>
          <dgm:dir/>
          <dgm:animOne val="branch"/>
          <dgm:animLvl val="lvl"/>
        </dgm:presLayoutVars>
      </dgm:prSet>
      <dgm:spPr/>
    </dgm:pt>
    <dgm:pt modelId="{5D6D35E6-7740-4068-8D60-36FF3869D768}" type="pres">
      <dgm:prSet presAssocID="{D42072BF-96AC-4AF1-BF17-69ACC818BF86}" presName="thickLine" presStyleLbl="alignNode1" presStyleIdx="0" presStyleCnt="6"/>
      <dgm:spPr/>
    </dgm:pt>
    <dgm:pt modelId="{01E50E7A-45CE-4953-876B-0C749343962A}" type="pres">
      <dgm:prSet presAssocID="{D42072BF-96AC-4AF1-BF17-69ACC818BF86}" presName="horz1" presStyleCnt="0"/>
      <dgm:spPr/>
    </dgm:pt>
    <dgm:pt modelId="{1B59BEEB-6AF4-4CB8-9F85-1068BD464A91}" type="pres">
      <dgm:prSet presAssocID="{D42072BF-96AC-4AF1-BF17-69ACC818BF86}" presName="tx1" presStyleLbl="revTx" presStyleIdx="0" presStyleCnt="6"/>
      <dgm:spPr/>
    </dgm:pt>
    <dgm:pt modelId="{D42A63D9-22D6-4D00-A75F-322453C65BBD}" type="pres">
      <dgm:prSet presAssocID="{D42072BF-96AC-4AF1-BF17-69ACC818BF86}" presName="vert1" presStyleCnt="0"/>
      <dgm:spPr/>
    </dgm:pt>
    <dgm:pt modelId="{ECD7E1FC-58DF-4A07-B7E6-E2C50F363F82}" type="pres">
      <dgm:prSet presAssocID="{7A1B74E5-1027-4D1B-AFFC-418B6A0C05E5}" presName="thickLine" presStyleLbl="alignNode1" presStyleIdx="1" presStyleCnt="6"/>
      <dgm:spPr/>
    </dgm:pt>
    <dgm:pt modelId="{340B8105-F677-4819-8399-86B7934281CA}" type="pres">
      <dgm:prSet presAssocID="{7A1B74E5-1027-4D1B-AFFC-418B6A0C05E5}" presName="horz1" presStyleCnt="0"/>
      <dgm:spPr/>
    </dgm:pt>
    <dgm:pt modelId="{823438D8-A901-452A-A230-391BA9FDEF63}" type="pres">
      <dgm:prSet presAssocID="{7A1B74E5-1027-4D1B-AFFC-418B6A0C05E5}" presName="tx1" presStyleLbl="revTx" presStyleIdx="1" presStyleCnt="6"/>
      <dgm:spPr/>
    </dgm:pt>
    <dgm:pt modelId="{18910A57-FBC5-47F5-AAA3-109D92BD5FB2}" type="pres">
      <dgm:prSet presAssocID="{7A1B74E5-1027-4D1B-AFFC-418B6A0C05E5}" presName="vert1" presStyleCnt="0"/>
      <dgm:spPr/>
    </dgm:pt>
    <dgm:pt modelId="{1B6E9C4F-ACCF-45CF-9737-8BB519E7C3CC}" type="pres">
      <dgm:prSet presAssocID="{024C4BEA-13B9-4B5D-A38E-CB94ACE6C5EF}" presName="thickLine" presStyleLbl="alignNode1" presStyleIdx="2" presStyleCnt="6"/>
      <dgm:spPr/>
    </dgm:pt>
    <dgm:pt modelId="{E55FC2CD-5E46-4C43-8C59-6EC8A8D2BF14}" type="pres">
      <dgm:prSet presAssocID="{024C4BEA-13B9-4B5D-A38E-CB94ACE6C5EF}" presName="horz1" presStyleCnt="0"/>
      <dgm:spPr/>
    </dgm:pt>
    <dgm:pt modelId="{9376AE7C-5DD2-43CA-9193-A10ED394D7AA}" type="pres">
      <dgm:prSet presAssocID="{024C4BEA-13B9-4B5D-A38E-CB94ACE6C5EF}" presName="tx1" presStyleLbl="revTx" presStyleIdx="2" presStyleCnt="6"/>
      <dgm:spPr/>
    </dgm:pt>
    <dgm:pt modelId="{5FD2BBDA-F718-4F80-8750-EE7B3B8CA8E7}" type="pres">
      <dgm:prSet presAssocID="{024C4BEA-13B9-4B5D-A38E-CB94ACE6C5EF}" presName="vert1" presStyleCnt="0"/>
      <dgm:spPr/>
    </dgm:pt>
    <dgm:pt modelId="{20381520-D876-4A15-AE65-BCDDC01A1AF2}" type="pres">
      <dgm:prSet presAssocID="{11E9ACAF-6D8D-482B-B527-AC23862BCE1E}" presName="thickLine" presStyleLbl="alignNode1" presStyleIdx="3" presStyleCnt="6"/>
      <dgm:spPr/>
    </dgm:pt>
    <dgm:pt modelId="{61DA5C46-DFBE-46C0-B854-08768EB34F0C}" type="pres">
      <dgm:prSet presAssocID="{11E9ACAF-6D8D-482B-B527-AC23862BCE1E}" presName="horz1" presStyleCnt="0"/>
      <dgm:spPr/>
    </dgm:pt>
    <dgm:pt modelId="{133E010A-7E12-439B-88C6-9F2C39EC6415}" type="pres">
      <dgm:prSet presAssocID="{11E9ACAF-6D8D-482B-B527-AC23862BCE1E}" presName="tx1" presStyleLbl="revTx" presStyleIdx="3" presStyleCnt="6"/>
      <dgm:spPr/>
    </dgm:pt>
    <dgm:pt modelId="{56809AE4-2A9E-4629-91E4-25858B4CD0E2}" type="pres">
      <dgm:prSet presAssocID="{11E9ACAF-6D8D-482B-B527-AC23862BCE1E}" presName="vert1" presStyleCnt="0"/>
      <dgm:spPr/>
    </dgm:pt>
    <dgm:pt modelId="{629D1B70-D4B3-429B-8485-EBF27B0E8378}" type="pres">
      <dgm:prSet presAssocID="{2384D8BF-C297-4685-A142-6AA7E685FFC8}" presName="thickLine" presStyleLbl="alignNode1" presStyleIdx="4" presStyleCnt="6"/>
      <dgm:spPr/>
    </dgm:pt>
    <dgm:pt modelId="{934F3387-6764-45A3-A893-C579E04BE82C}" type="pres">
      <dgm:prSet presAssocID="{2384D8BF-C297-4685-A142-6AA7E685FFC8}" presName="horz1" presStyleCnt="0"/>
      <dgm:spPr/>
    </dgm:pt>
    <dgm:pt modelId="{6BDEB688-4121-47BC-BB6B-A7E9D15F6581}" type="pres">
      <dgm:prSet presAssocID="{2384D8BF-C297-4685-A142-6AA7E685FFC8}" presName="tx1" presStyleLbl="revTx" presStyleIdx="4" presStyleCnt="6"/>
      <dgm:spPr/>
    </dgm:pt>
    <dgm:pt modelId="{25314AF0-9DA4-4A69-B8AF-A017DE733C77}" type="pres">
      <dgm:prSet presAssocID="{2384D8BF-C297-4685-A142-6AA7E685FFC8}" presName="vert1" presStyleCnt="0"/>
      <dgm:spPr/>
    </dgm:pt>
    <dgm:pt modelId="{6E96118E-1038-4D46-BFCD-7F9918E1BD41}" type="pres">
      <dgm:prSet presAssocID="{F8763CB4-BF71-43C2-8C4F-D89EF0AD1558}" presName="thickLine" presStyleLbl="alignNode1" presStyleIdx="5" presStyleCnt="6"/>
      <dgm:spPr/>
    </dgm:pt>
    <dgm:pt modelId="{B249BEDB-BE20-46B8-95DA-A91849F5D07D}" type="pres">
      <dgm:prSet presAssocID="{F8763CB4-BF71-43C2-8C4F-D89EF0AD1558}" presName="horz1" presStyleCnt="0"/>
      <dgm:spPr/>
    </dgm:pt>
    <dgm:pt modelId="{9E7C713A-7644-448D-897E-4B40B3FF9EA4}" type="pres">
      <dgm:prSet presAssocID="{F8763CB4-BF71-43C2-8C4F-D89EF0AD1558}" presName="tx1" presStyleLbl="revTx" presStyleIdx="5" presStyleCnt="6"/>
      <dgm:spPr/>
    </dgm:pt>
    <dgm:pt modelId="{B34E55F0-9063-418F-9AAD-A3E830B143BF}" type="pres">
      <dgm:prSet presAssocID="{F8763CB4-BF71-43C2-8C4F-D89EF0AD1558}" presName="vert1" presStyleCnt="0"/>
      <dgm:spPr/>
    </dgm:pt>
  </dgm:ptLst>
  <dgm:cxnLst>
    <dgm:cxn modelId="{7A072308-3053-4AE2-A843-7D7F29897F87}" type="presOf" srcId="{7A1B74E5-1027-4D1B-AFFC-418B6A0C05E5}" destId="{823438D8-A901-452A-A230-391BA9FDEF63}" srcOrd="0" destOrd="0" presId="urn:microsoft.com/office/officeart/2008/layout/LinedList"/>
    <dgm:cxn modelId="{DBFAA626-ABD5-4BB1-99E1-99FFC95ABC92}" type="presOf" srcId="{D42072BF-96AC-4AF1-BF17-69ACC818BF86}" destId="{1B59BEEB-6AF4-4CB8-9F85-1068BD464A91}" srcOrd="0" destOrd="0" presId="urn:microsoft.com/office/officeart/2008/layout/LinedList"/>
    <dgm:cxn modelId="{9038F828-1E6E-427E-830B-382944DA2BE3}" type="presOf" srcId="{F8763CB4-BF71-43C2-8C4F-D89EF0AD1558}" destId="{9E7C713A-7644-448D-897E-4B40B3FF9EA4}" srcOrd="0" destOrd="0" presId="urn:microsoft.com/office/officeart/2008/layout/LinedList"/>
    <dgm:cxn modelId="{EA0A463F-BED6-4F8E-B7E9-4E6368A188CB}" srcId="{310FC238-0B8D-4195-8673-FCBFA1BB7FD0}" destId="{7A1B74E5-1027-4D1B-AFFC-418B6A0C05E5}" srcOrd="1" destOrd="0" parTransId="{F6BD305D-F2F8-48D8-A515-0B185395D0E6}" sibTransId="{44B41B80-08E2-4DA3-9513-39B3FC4C4FEC}"/>
    <dgm:cxn modelId="{959A245E-B6E6-421C-8796-E954A9AF9132}" type="presOf" srcId="{024C4BEA-13B9-4B5D-A38E-CB94ACE6C5EF}" destId="{9376AE7C-5DD2-43CA-9193-A10ED394D7AA}" srcOrd="0" destOrd="0" presId="urn:microsoft.com/office/officeart/2008/layout/LinedList"/>
    <dgm:cxn modelId="{9E51935A-7BD6-4724-907B-2AC136DDAB1E}" type="presOf" srcId="{11E9ACAF-6D8D-482B-B527-AC23862BCE1E}" destId="{133E010A-7E12-439B-88C6-9F2C39EC6415}" srcOrd="0" destOrd="0" presId="urn:microsoft.com/office/officeart/2008/layout/LinedList"/>
    <dgm:cxn modelId="{CE962AAB-D07A-4521-95DE-EB52D37455B4}" srcId="{310FC238-0B8D-4195-8673-FCBFA1BB7FD0}" destId="{D42072BF-96AC-4AF1-BF17-69ACC818BF86}" srcOrd="0" destOrd="0" parTransId="{37F9530C-13DA-481E-8163-066FB7074E55}" sibTransId="{7D120FEF-E3D3-4064-986A-B65AEE916B11}"/>
    <dgm:cxn modelId="{26EFF3C6-5ABC-4BD2-87E7-82DD59F9211B}" srcId="{310FC238-0B8D-4195-8673-FCBFA1BB7FD0}" destId="{024C4BEA-13B9-4B5D-A38E-CB94ACE6C5EF}" srcOrd="2" destOrd="0" parTransId="{EA4B7116-BD91-4BF9-B862-46E903BA8978}" sibTransId="{C6F6BF01-CDE1-4754-9490-816AF1EDE656}"/>
    <dgm:cxn modelId="{78757ACE-993B-4ED0-A3B5-92DA060EBFD5}" type="presOf" srcId="{2384D8BF-C297-4685-A142-6AA7E685FFC8}" destId="{6BDEB688-4121-47BC-BB6B-A7E9D15F6581}" srcOrd="0" destOrd="0" presId="urn:microsoft.com/office/officeart/2008/layout/LinedList"/>
    <dgm:cxn modelId="{2C09B4D1-A6E6-401E-B5DD-A97CDB386D48}" srcId="{310FC238-0B8D-4195-8673-FCBFA1BB7FD0}" destId="{11E9ACAF-6D8D-482B-B527-AC23862BCE1E}" srcOrd="3" destOrd="0" parTransId="{55E57E12-321D-47F1-96BA-488C56CD4480}" sibTransId="{9D185A61-8619-49C1-9253-294CB863FD80}"/>
    <dgm:cxn modelId="{4A9E34DC-5D44-4D93-9622-2AE2D11744B6}" srcId="{310FC238-0B8D-4195-8673-FCBFA1BB7FD0}" destId="{F8763CB4-BF71-43C2-8C4F-D89EF0AD1558}" srcOrd="5" destOrd="0" parTransId="{42A53D65-682B-4191-8A9B-2B3C403A1C08}" sibTransId="{32E52E82-F6D4-4213-B624-8FC02A069390}"/>
    <dgm:cxn modelId="{6BD207EA-67DB-4468-B750-BA979A7F5B9D}" type="presOf" srcId="{310FC238-0B8D-4195-8673-FCBFA1BB7FD0}" destId="{4E014576-D394-403A-893D-036A4206FCEF}" srcOrd="0" destOrd="0" presId="urn:microsoft.com/office/officeart/2008/layout/LinedList"/>
    <dgm:cxn modelId="{D3246CED-B47A-44BB-B087-1318D9E9D583}" srcId="{310FC238-0B8D-4195-8673-FCBFA1BB7FD0}" destId="{2384D8BF-C297-4685-A142-6AA7E685FFC8}" srcOrd="4" destOrd="0" parTransId="{E606BE5C-9CF3-4AD7-BB59-02427EBF60C3}" sibTransId="{B626C516-7D0A-4951-983D-93CB9344C8B1}"/>
    <dgm:cxn modelId="{F3BD4E2A-DF38-4F1C-B9E3-16F12209B461}" type="presParOf" srcId="{4E014576-D394-403A-893D-036A4206FCEF}" destId="{5D6D35E6-7740-4068-8D60-36FF3869D768}" srcOrd="0" destOrd="0" presId="urn:microsoft.com/office/officeart/2008/layout/LinedList"/>
    <dgm:cxn modelId="{8A969A1D-0A2A-428D-9E7B-BF72B2108AE5}" type="presParOf" srcId="{4E014576-D394-403A-893D-036A4206FCEF}" destId="{01E50E7A-45CE-4953-876B-0C749343962A}" srcOrd="1" destOrd="0" presId="urn:microsoft.com/office/officeart/2008/layout/LinedList"/>
    <dgm:cxn modelId="{64816972-B35B-4F0B-9A47-0AD1B10214E0}" type="presParOf" srcId="{01E50E7A-45CE-4953-876B-0C749343962A}" destId="{1B59BEEB-6AF4-4CB8-9F85-1068BD464A91}" srcOrd="0" destOrd="0" presId="urn:microsoft.com/office/officeart/2008/layout/LinedList"/>
    <dgm:cxn modelId="{4E14329F-5273-4ADD-B321-785FBF33D70B}" type="presParOf" srcId="{01E50E7A-45CE-4953-876B-0C749343962A}" destId="{D42A63D9-22D6-4D00-A75F-322453C65BBD}" srcOrd="1" destOrd="0" presId="urn:microsoft.com/office/officeart/2008/layout/LinedList"/>
    <dgm:cxn modelId="{3D7099AD-8A08-4349-AFF0-463204D5277E}" type="presParOf" srcId="{4E014576-D394-403A-893D-036A4206FCEF}" destId="{ECD7E1FC-58DF-4A07-B7E6-E2C50F363F82}" srcOrd="2" destOrd="0" presId="urn:microsoft.com/office/officeart/2008/layout/LinedList"/>
    <dgm:cxn modelId="{9907FF19-BB44-478E-A45D-02C99BB47C54}" type="presParOf" srcId="{4E014576-D394-403A-893D-036A4206FCEF}" destId="{340B8105-F677-4819-8399-86B7934281CA}" srcOrd="3" destOrd="0" presId="urn:microsoft.com/office/officeart/2008/layout/LinedList"/>
    <dgm:cxn modelId="{0D8F3F79-C221-4CF5-BF4C-961140F45AFD}" type="presParOf" srcId="{340B8105-F677-4819-8399-86B7934281CA}" destId="{823438D8-A901-452A-A230-391BA9FDEF63}" srcOrd="0" destOrd="0" presId="urn:microsoft.com/office/officeart/2008/layout/LinedList"/>
    <dgm:cxn modelId="{B19B81A7-2258-47CA-A116-F8C7133D81E3}" type="presParOf" srcId="{340B8105-F677-4819-8399-86B7934281CA}" destId="{18910A57-FBC5-47F5-AAA3-109D92BD5FB2}" srcOrd="1" destOrd="0" presId="urn:microsoft.com/office/officeart/2008/layout/LinedList"/>
    <dgm:cxn modelId="{2831118D-78CD-4158-B29F-B22A0C8FC546}" type="presParOf" srcId="{4E014576-D394-403A-893D-036A4206FCEF}" destId="{1B6E9C4F-ACCF-45CF-9737-8BB519E7C3CC}" srcOrd="4" destOrd="0" presId="urn:microsoft.com/office/officeart/2008/layout/LinedList"/>
    <dgm:cxn modelId="{D1FE608F-DD45-40CA-A9C4-7C431936C5B1}" type="presParOf" srcId="{4E014576-D394-403A-893D-036A4206FCEF}" destId="{E55FC2CD-5E46-4C43-8C59-6EC8A8D2BF14}" srcOrd="5" destOrd="0" presId="urn:microsoft.com/office/officeart/2008/layout/LinedList"/>
    <dgm:cxn modelId="{905AD7B1-DA20-4BA4-B662-8B25CAB85681}" type="presParOf" srcId="{E55FC2CD-5E46-4C43-8C59-6EC8A8D2BF14}" destId="{9376AE7C-5DD2-43CA-9193-A10ED394D7AA}" srcOrd="0" destOrd="0" presId="urn:microsoft.com/office/officeart/2008/layout/LinedList"/>
    <dgm:cxn modelId="{15D847A8-C733-4669-9F22-92A9FF48BE21}" type="presParOf" srcId="{E55FC2CD-5E46-4C43-8C59-6EC8A8D2BF14}" destId="{5FD2BBDA-F718-4F80-8750-EE7B3B8CA8E7}" srcOrd="1" destOrd="0" presId="urn:microsoft.com/office/officeart/2008/layout/LinedList"/>
    <dgm:cxn modelId="{909DF9E8-6D4F-4FE8-9BE9-71E2FDCBDC29}" type="presParOf" srcId="{4E014576-D394-403A-893D-036A4206FCEF}" destId="{20381520-D876-4A15-AE65-BCDDC01A1AF2}" srcOrd="6" destOrd="0" presId="urn:microsoft.com/office/officeart/2008/layout/LinedList"/>
    <dgm:cxn modelId="{26DC4ADC-E548-41C0-9B74-386C694BFB35}" type="presParOf" srcId="{4E014576-D394-403A-893D-036A4206FCEF}" destId="{61DA5C46-DFBE-46C0-B854-08768EB34F0C}" srcOrd="7" destOrd="0" presId="urn:microsoft.com/office/officeart/2008/layout/LinedList"/>
    <dgm:cxn modelId="{635B9CBA-084D-4139-8908-54D62AF725A8}" type="presParOf" srcId="{61DA5C46-DFBE-46C0-B854-08768EB34F0C}" destId="{133E010A-7E12-439B-88C6-9F2C39EC6415}" srcOrd="0" destOrd="0" presId="urn:microsoft.com/office/officeart/2008/layout/LinedList"/>
    <dgm:cxn modelId="{6152DA6D-10FB-4E13-805E-2441247E78B9}" type="presParOf" srcId="{61DA5C46-DFBE-46C0-B854-08768EB34F0C}" destId="{56809AE4-2A9E-4629-91E4-25858B4CD0E2}" srcOrd="1" destOrd="0" presId="urn:microsoft.com/office/officeart/2008/layout/LinedList"/>
    <dgm:cxn modelId="{772714B9-019A-483E-BEFC-DC092D69782E}" type="presParOf" srcId="{4E014576-D394-403A-893D-036A4206FCEF}" destId="{629D1B70-D4B3-429B-8485-EBF27B0E8378}" srcOrd="8" destOrd="0" presId="urn:microsoft.com/office/officeart/2008/layout/LinedList"/>
    <dgm:cxn modelId="{AE66A07B-7DC1-4EB4-83DB-7224BB0E64CB}" type="presParOf" srcId="{4E014576-D394-403A-893D-036A4206FCEF}" destId="{934F3387-6764-45A3-A893-C579E04BE82C}" srcOrd="9" destOrd="0" presId="urn:microsoft.com/office/officeart/2008/layout/LinedList"/>
    <dgm:cxn modelId="{DF03B2FF-584E-4997-B587-945CF10900F5}" type="presParOf" srcId="{934F3387-6764-45A3-A893-C579E04BE82C}" destId="{6BDEB688-4121-47BC-BB6B-A7E9D15F6581}" srcOrd="0" destOrd="0" presId="urn:microsoft.com/office/officeart/2008/layout/LinedList"/>
    <dgm:cxn modelId="{304B44E9-47B6-4BD9-B593-B6B769A92053}" type="presParOf" srcId="{934F3387-6764-45A3-A893-C579E04BE82C}" destId="{25314AF0-9DA4-4A69-B8AF-A017DE733C77}" srcOrd="1" destOrd="0" presId="urn:microsoft.com/office/officeart/2008/layout/LinedList"/>
    <dgm:cxn modelId="{B2322BF8-00B7-400A-9DF6-6D16C0B992F4}" type="presParOf" srcId="{4E014576-D394-403A-893D-036A4206FCEF}" destId="{6E96118E-1038-4D46-BFCD-7F9918E1BD41}" srcOrd="10" destOrd="0" presId="urn:microsoft.com/office/officeart/2008/layout/LinedList"/>
    <dgm:cxn modelId="{A8878FD0-CA42-44FD-8C84-56909AB23E10}" type="presParOf" srcId="{4E014576-D394-403A-893D-036A4206FCEF}" destId="{B249BEDB-BE20-46B8-95DA-A91849F5D07D}" srcOrd="11" destOrd="0" presId="urn:microsoft.com/office/officeart/2008/layout/LinedList"/>
    <dgm:cxn modelId="{FAE103AA-BA41-4080-8D06-06E7E622E103}" type="presParOf" srcId="{B249BEDB-BE20-46B8-95DA-A91849F5D07D}" destId="{9E7C713A-7644-448D-897E-4B40B3FF9EA4}" srcOrd="0" destOrd="0" presId="urn:microsoft.com/office/officeart/2008/layout/LinedList"/>
    <dgm:cxn modelId="{4E3CDBDE-61E2-488D-84D5-F6303CFFC040}" type="presParOf" srcId="{B249BEDB-BE20-46B8-95DA-A91849F5D07D}" destId="{B34E55F0-9063-418F-9AAD-A3E830B143B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E031F67-8CA8-4F4A-A7FB-9108395D4DA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FF8D0CC-490A-41B0-B986-003E18076D7A}">
      <dgm:prSet/>
      <dgm:spPr>
        <a:solidFill>
          <a:schemeClr val="bg2">
            <a:lumMod val="50000"/>
          </a:schemeClr>
        </a:solidFill>
      </dgm:spPr>
      <dgm:t>
        <a:bodyPr/>
        <a:lstStyle/>
        <a:p>
          <a:r>
            <a:rPr lang="en-US" dirty="0"/>
            <a:t>You have firsthand knowledge of the local housing market and conditions, gaps in services, infrastructure needs, and barriers to opportunity</a:t>
          </a:r>
        </a:p>
      </dgm:t>
    </dgm:pt>
    <dgm:pt modelId="{E9CE7251-D5B6-4962-8D28-05C8B19B1F84}" type="parTrans" cxnId="{FE5AB2F7-6ED9-4416-9631-018CDFA7F46E}">
      <dgm:prSet/>
      <dgm:spPr/>
      <dgm:t>
        <a:bodyPr/>
        <a:lstStyle/>
        <a:p>
          <a:endParaRPr lang="en-US"/>
        </a:p>
      </dgm:t>
    </dgm:pt>
    <dgm:pt modelId="{2F14440A-B4C7-4F25-A3BC-1A6DDD7ABF5D}" type="sibTrans" cxnId="{FE5AB2F7-6ED9-4416-9631-018CDFA7F46E}">
      <dgm:prSet/>
      <dgm:spPr/>
      <dgm:t>
        <a:bodyPr/>
        <a:lstStyle/>
        <a:p>
          <a:endParaRPr lang="en-US"/>
        </a:p>
      </dgm:t>
    </dgm:pt>
    <dgm:pt modelId="{5B322320-33D6-4707-BFBE-F248AB34707B}">
      <dgm:prSet/>
      <dgm:spPr>
        <a:solidFill>
          <a:schemeClr val="bg2">
            <a:lumMod val="50000"/>
          </a:schemeClr>
        </a:solidFill>
      </dgm:spPr>
      <dgm:t>
        <a:bodyPr/>
        <a:lstStyle/>
        <a:p>
          <a:r>
            <a:rPr lang="en-US" dirty="0"/>
            <a:t>You can help to prioritize the limited amount of funding available to fund activities that will address the most pressing and relevant issues</a:t>
          </a:r>
        </a:p>
      </dgm:t>
    </dgm:pt>
    <dgm:pt modelId="{38388EC8-AAA1-4653-9F0E-075EA444D42B}" type="parTrans" cxnId="{B2FB1FE0-A69F-4A4C-8A7B-E55E235D841C}">
      <dgm:prSet/>
      <dgm:spPr/>
      <dgm:t>
        <a:bodyPr/>
        <a:lstStyle/>
        <a:p>
          <a:endParaRPr lang="en-US"/>
        </a:p>
      </dgm:t>
    </dgm:pt>
    <dgm:pt modelId="{110FC450-E95C-48B8-97A1-634F4580F88D}" type="sibTrans" cxnId="{B2FB1FE0-A69F-4A4C-8A7B-E55E235D841C}">
      <dgm:prSet/>
      <dgm:spPr/>
      <dgm:t>
        <a:bodyPr/>
        <a:lstStyle/>
        <a:p>
          <a:endParaRPr lang="en-US"/>
        </a:p>
      </dgm:t>
    </dgm:pt>
    <dgm:pt modelId="{229EA70D-584C-4C58-808D-84039649CC4F}">
      <dgm:prSet/>
      <dgm:spPr>
        <a:solidFill>
          <a:schemeClr val="bg2">
            <a:lumMod val="50000"/>
          </a:schemeClr>
        </a:solidFill>
      </dgm:spPr>
      <dgm:t>
        <a:bodyPr/>
        <a:lstStyle/>
        <a:p>
          <a:r>
            <a:rPr lang="en-US" dirty="0"/>
            <a:t>You can help us to identify any obstacles that hinder access to affordable housing of your choice, and access to services that may be addressed with these grant funds</a:t>
          </a:r>
        </a:p>
      </dgm:t>
    </dgm:pt>
    <dgm:pt modelId="{0FA1D316-A034-46CE-AF36-848292AD014B}" type="parTrans" cxnId="{C1A93659-392A-4EC6-86B4-4094F933A2D1}">
      <dgm:prSet/>
      <dgm:spPr/>
      <dgm:t>
        <a:bodyPr/>
        <a:lstStyle/>
        <a:p>
          <a:endParaRPr lang="en-US"/>
        </a:p>
      </dgm:t>
    </dgm:pt>
    <dgm:pt modelId="{8EE51DDC-2B10-47EE-B1CD-0B661785DFCC}" type="sibTrans" cxnId="{C1A93659-392A-4EC6-86B4-4094F933A2D1}">
      <dgm:prSet/>
      <dgm:spPr/>
      <dgm:t>
        <a:bodyPr/>
        <a:lstStyle/>
        <a:p>
          <a:endParaRPr lang="en-US"/>
        </a:p>
      </dgm:t>
    </dgm:pt>
    <dgm:pt modelId="{7FE1C223-B766-480D-B76D-174330107E74}" type="pres">
      <dgm:prSet presAssocID="{6E031F67-8CA8-4F4A-A7FB-9108395D4DA1}" presName="linear" presStyleCnt="0">
        <dgm:presLayoutVars>
          <dgm:animLvl val="lvl"/>
          <dgm:resizeHandles val="exact"/>
        </dgm:presLayoutVars>
      </dgm:prSet>
      <dgm:spPr/>
    </dgm:pt>
    <dgm:pt modelId="{2A0F7DC3-811F-42A9-9C40-6C117AAB839C}" type="pres">
      <dgm:prSet presAssocID="{2FF8D0CC-490A-41B0-B986-003E18076D7A}" presName="parentText" presStyleLbl="node1" presStyleIdx="0" presStyleCnt="3">
        <dgm:presLayoutVars>
          <dgm:chMax val="0"/>
          <dgm:bulletEnabled val="1"/>
        </dgm:presLayoutVars>
      </dgm:prSet>
      <dgm:spPr/>
    </dgm:pt>
    <dgm:pt modelId="{F0CC2DE0-C210-459F-8E68-C51F61E76991}" type="pres">
      <dgm:prSet presAssocID="{2F14440A-B4C7-4F25-A3BC-1A6DDD7ABF5D}" presName="spacer" presStyleCnt="0"/>
      <dgm:spPr/>
    </dgm:pt>
    <dgm:pt modelId="{B774B18B-3D96-4E38-9EF6-90969E175933}" type="pres">
      <dgm:prSet presAssocID="{5B322320-33D6-4707-BFBE-F248AB34707B}" presName="parentText" presStyleLbl="node1" presStyleIdx="1" presStyleCnt="3">
        <dgm:presLayoutVars>
          <dgm:chMax val="0"/>
          <dgm:bulletEnabled val="1"/>
        </dgm:presLayoutVars>
      </dgm:prSet>
      <dgm:spPr/>
    </dgm:pt>
    <dgm:pt modelId="{252C25A7-1F0F-45B7-BD68-B7433EB73145}" type="pres">
      <dgm:prSet presAssocID="{110FC450-E95C-48B8-97A1-634F4580F88D}" presName="spacer" presStyleCnt="0"/>
      <dgm:spPr/>
    </dgm:pt>
    <dgm:pt modelId="{3D30DFAC-17E7-4D2B-8989-32F30187380C}" type="pres">
      <dgm:prSet presAssocID="{229EA70D-584C-4C58-808D-84039649CC4F}" presName="parentText" presStyleLbl="node1" presStyleIdx="2" presStyleCnt="3">
        <dgm:presLayoutVars>
          <dgm:chMax val="0"/>
          <dgm:bulletEnabled val="1"/>
        </dgm:presLayoutVars>
      </dgm:prSet>
      <dgm:spPr/>
    </dgm:pt>
  </dgm:ptLst>
  <dgm:cxnLst>
    <dgm:cxn modelId="{C1A93659-392A-4EC6-86B4-4094F933A2D1}" srcId="{6E031F67-8CA8-4F4A-A7FB-9108395D4DA1}" destId="{229EA70D-584C-4C58-808D-84039649CC4F}" srcOrd="2" destOrd="0" parTransId="{0FA1D316-A034-46CE-AF36-848292AD014B}" sibTransId="{8EE51DDC-2B10-47EE-B1CD-0B661785DFCC}"/>
    <dgm:cxn modelId="{34E7287F-22D6-4C7A-8BAF-F88D3285D854}" type="presOf" srcId="{5B322320-33D6-4707-BFBE-F248AB34707B}" destId="{B774B18B-3D96-4E38-9EF6-90969E175933}" srcOrd="0" destOrd="0" presId="urn:microsoft.com/office/officeart/2005/8/layout/vList2"/>
    <dgm:cxn modelId="{DDABE9D3-1505-4D6E-8BB6-277F60BBC34E}" type="presOf" srcId="{6E031F67-8CA8-4F4A-A7FB-9108395D4DA1}" destId="{7FE1C223-B766-480D-B76D-174330107E74}" srcOrd="0" destOrd="0" presId="urn:microsoft.com/office/officeart/2005/8/layout/vList2"/>
    <dgm:cxn modelId="{B2FB1FE0-A69F-4A4C-8A7B-E55E235D841C}" srcId="{6E031F67-8CA8-4F4A-A7FB-9108395D4DA1}" destId="{5B322320-33D6-4707-BFBE-F248AB34707B}" srcOrd="1" destOrd="0" parTransId="{38388EC8-AAA1-4653-9F0E-075EA444D42B}" sibTransId="{110FC450-E95C-48B8-97A1-634F4580F88D}"/>
    <dgm:cxn modelId="{66E7C0EA-39A2-480B-A435-95ADF324C672}" type="presOf" srcId="{229EA70D-584C-4C58-808D-84039649CC4F}" destId="{3D30DFAC-17E7-4D2B-8989-32F30187380C}" srcOrd="0" destOrd="0" presId="urn:microsoft.com/office/officeart/2005/8/layout/vList2"/>
    <dgm:cxn modelId="{C3757FEB-54AB-4C81-A023-FF0D17E59348}" type="presOf" srcId="{2FF8D0CC-490A-41B0-B986-003E18076D7A}" destId="{2A0F7DC3-811F-42A9-9C40-6C117AAB839C}" srcOrd="0" destOrd="0" presId="urn:microsoft.com/office/officeart/2005/8/layout/vList2"/>
    <dgm:cxn modelId="{FE5AB2F7-6ED9-4416-9631-018CDFA7F46E}" srcId="{6E031F67-8CA8-4F4A-A7FB-9108395D4DA1}" destId="{2FF8D0CC-490A-41B0-B986-003E18076D7A}" srcOrd="0" destOrd="0" parTransId="{E9CE7251-D5B6-4962-8D28-05C8B19B1F84}" sibTransId="{2F14440A-B4C7-4F25-A3BC-1A6DDD7ABF5D}"/>
    <dgm:cxn modelId="{7AAC910C-FA72-4E4F-BC82-66BA0133CB92}" type="presParOf" srcId="{7FE1C223-B766-480D-B76D-174330107E74}" destId="{2A0F7DC3-811F-42A9-9C40-6C117AAB839C}" srcOrd="0" destOrd="0" presId="urn:microsoft.com/office/officeart/2005/8/layout/vList2"/>
    <dgm:cxn modelId="{1FC57C8C-0E31-4355-A98E-A3BC6F1B7A15}" type="presParOf" srcId="{7FE1C223-B766-480D-B76D-174330107E74}" destId="{F0CC2DE0-C210-459F-8E68-C51F61E76991}" srcOrd="1" destOrd="0" presId="urn:microsoft.com/office/officeart/2005/8/layout/vList2"/>
    <dgm:cxn modelId="{8C0AAC61-B8AE-422E-A3A2-CCCD8AE47276}" type="presParOf" srcId="{7FE1C223-B766-480D-B76D-174330107E74}" destId="{B774B18B-3D96-4E38-9EF6-90969E175933}" srcOrd="2" destOrd="0" presId="urn:microsoft.com/office/officeart/2005/8/layout/vList2"/>
    <dgm:cxn modelId="{496948A8-7E30-4506-AB24-F0D8D8DBFBC3}" type="presParOf" srcId="{7FE1C223-B766-480D-B76D-174330107E74}" destId="{252C25A7-1F0F-45B7-BD68-B7433EB73145}" srcOrd="3" destOrd="0" presId="urn:microsoft.com/office/officeart/2005/8/layout/vList2"/>
    <dgm:cxn modelId="{5A6FDD05-DBEA-439C-B050-A8782A503196}" type="presParOf" srcId="{7FE1C223-B766-480D-B76D-174330107E74}" destId="{3D30DFAC-17E7-4D2B-8989-32F30187380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B58F08-4854-463D-9904-B949A5873F6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BB0786C-A837-4BBD-B267-CCEDB0920591}">
      <dgm:prSet custT="1"/>
      <dgm:spPr/>
      <dgm:t>
        <a:bodyPr/>
        <a:lstStyle/>
        <a:p>
          <a:r>
            <a:rPr lang="en-US" sz="2000" dirty="0"/>
            <a:t>Affordability and Accessibility</a:t>
          </a:r>
        </a:p>
      </dgm:t>
    </dgm:pt>
    <dgm:pt modelId="{5F504BA8-59A3-4C62-B498-32CB32FF8284}" type="parTrans" cxnId="{C8B7573E-EC09-4448-9ED4-2E9E5208761D}">
      <dgm:prSet/>
      <dgm:spPr/>
      <dgm:t>
        <a:bodyPr/>
        <a:lstStyle/>
        <a:p>
          <a:endParaRPr lang="en-US"/>
        </a:p>
      </dgm:t>
    </dgm:pt>
    <dgm:pt modelId="{963000EA-D8AF-441C-88E0-F946BE066F6B}" type="sibTrans" cxnId="{C8B7573E-EC09-4448-9ED4-2E9E5208761D}">
      <dgm:prSet/>
      <dgm:spPr/>
      <dgm:t>
        <a:bodyPr/>
        <a:lstStyle/>
        <a:p>
          <a:endParaRPr lang="en-US"/>
        </a:p>
      </dgm:t>
    </dgm:pt>
    <dgm:pt modelId="{A23CE4EC-37E0-4DF9-9262-48642FB091F0}">
      <dgm:prSet custT="1"/>
      <dgm:spPr/>
      <dgm:t>
        <a:bodyPr/>
        <a:lstStyle/>
        <a:p>
          <a:r>
            <a:rPr lang="en-US" sz="2000"/>
            <a:t>Factors impacting cost and availability of affordable housing</a:t>
          </a:r>
        </a:p>
      </dgm:t>
    </dgm:pt>
    <dgm:pt modelId="{1F44297D-D5E1-4421-9526-630CF4EDB154}" type="parTrans" cxnId="{4A873A6C-62CB-492C-A19C-108BC6E904B7}">
      <dgm:prSet/>
      <dgm:spPr/>
      <dgm:t>
        <a:bodyPr/>
        <a:lstStyle/>
        <a:p>
          <a:endParaRPr lang="en-US"/>
        </a:p>
      </dgm:t>
    </dgm:pt>
    <dgm:pt modelId="{9755BD3E-973F-4DDC-A291-8CF35725691D}" type="sibTrans" cxnId="{4A873A6C-62CB-492C-A19C-108BC6E904B7}">
      <dgm:prSet/>
      <dgm:spPr/>
      <dgm:t>
        <a:bodyPr/>
        <a:lstStyle/>
        <a:p>
          <a:endParaRPr lang="en-US"/>
        </a:p>
      </dgm:t>
    </dgm:pt>
    <dgm:pt modelId="{93DF9518-D014-4DC2-AE87-8810B667191A}">
      <dgm:prSet custT="1"/>
      <dgm:spPr/>
      <dgm:t>
        <a:bodyPr/>
        <a:lstStyle/>
        <a:p>
          <a:r>
            <a:rPr lang="en-US" sz="2000"/>
            <a:t>How changing demographics impact housing needs</a:t>
          </a:r>
        </a:p>
      </dgm:t>
    </dgm:pt>
    <dgm:pt modelId="{53DE49BB-CBFC-493D-8115-C39A6AE2A372}" type="parTrans" cxnId="{4FB1FB7B-817D-4DAE-8506-90F2912D9AF6}">
      <dgm:prSet/>
      <dgm:spPr/>
      <dgm:t>
        <a:bodyPr/>
        <a:lstStyle/>
        <a:p>
          <a:endParaRPr lang="en-US"/>
        </a:p>
      </dgm:t>
    </dgm:pt>
    <dgm:pt modelId="{C2B3D036-C77E-498E-9397-EE5685B34F3D}" type="sibTrans" cxnId="{4FB1FB7B-817D-4DAE-8506-90F2912D9AF6}">
      <dgm:prSet/>
      <dgm:spPr/>
      <dgm:t>
        <a:bodyPr/>
        <a:lstStyle/>
        <a:p>
          <a:endParaRPr lang="en-US"/>
        </a:p>
      </dgm:t>
    </dgm:pt>
    <dgm:pt modelId="{3A44DE91-8EF5-46BD-8837-81C8427C5CC4}">
      <dgm:prSet custT="1"/>
      <dgm:spPr/>
      <dgm:t>
        <a:bodyPr/>
        <a:lstStyle/>
        <a:p>
          <a:r>
            <a:rPr lang="en-US" sz="2000" dirty="0"/>
            <a:t>Most prevalent fair housing issues in today’s housing market</a:t>
          </a:r>
        </a:p>
      </dgm:t>
    </dgm:pt>
    <dgm:pt modelId="{AECA2800-2CF2-40AA-9221-1942E9FE116E}" type="parTrans" cxnId="{64314546-F780-4815-89E1-0F81522CC345}">
      <dgm:prSet/>
      <dgm:spPr/>
      <dgm:t>
        <a:bodyPr/>
        <a:lstStyle/>
        <a:p>
          <a:endParaRPr lang="en-US"/>
        </a:p>
      </dgm:t>
    </dgm:pt>
    <dgm:pt modelId="{ACE99170-F4C5-4177-8337-B9CFF646C278}" type="sibTrans" cxnId="{64314546-F780-4815-89E1-0F81522CC345}">
      <dgm:prSet/>
      <dgm:spPr/>
      <dgm:t>
        <a:bodyPr/>
        <a:lstStyle/>
        <a:p>
          <a:endParaRPr lang="en-US"/>
        </a:p>
      </dgm:t>
    </dgm:pt>
    <dgm:pt modelId="{89D978A9-D742-483E-939B-F6F87F378ACC}">
      <dgm:prSet custT="1"/>
      <dgm:spPr/>
      <dgm:t>
        <a:bodyPr/>
        <a:lstStyle/>
        <a:p>
          <a:pPr>
            <a:buFont typeface="Symbol" panose="05050102010706020507" pitchFamily="18" charset="2"/>
            <a:buChar char=""/>
          </a:pPr>
          <a:r>
            <a:rPr lang="en-US" sz="2000" dirty="0"/>
            <a:t>Healthy neighborhoods: walkability (sidewalks, lighting, curb cuts), amenities located within neighborhoods (parks, playgrounds, stores, jobs, etc.)</a:t>
          </a:r>
        </a:p>
      </dgm:t>
    </dgm:pt>
    <dgm:pt modelId="{F047B5A3-2492-4C47-A5A8-C35298BD3B19}" type="parTrans" cxnId="{16852BE3-DB30-4AC0-8C46-5F680C0D8A2E}">
      <dgm:prSet/>
      <dgm:spPr/>
      <dgm:t>
        <a:bodyPr/>
        <a:lstStyle/>
        <a:p>
          <a:endParaRPr lang="en-US"/>
        </a:p>
      </dgm:t>
    </dgm:pt>
    <dgm:pt modelId="{5DAB16CD-F837-44DD-9017-2E65AAAE84F2}" type="sibTrans" cxnId="{16852BE3-DB30-4AC0-8C46-5F680C0D8A2E}">
      <dgm:prSet/>
      <dgm:spPr/>
      <dgm:t>
        <a:bodyPr/>
        <a:lstStyle/>
        <a:p>
          <a:endParaRPr lang="en-US"/>
        </a:p>
      </dgm:t>
    </dgm:pt>
    <dgm:pt modelId="{6F9BF431-7A4F-4432-8256-DBB386228C8D}" type="pres">
      <dgm:prSet presAssocID="{F8B58F08-4854-463D-9904-B949A5873F67}" presName="vert0" presStyleCnt="0">
        <dgm:presLayoutVars>
          <dgm:dir/>
          <dgm:animOne val="branch"/>
          <dgm:animLvl val="lvl"/>
        </dgm:presLayoutVars>
      </dgm:prSet>
      <dgm:spPr/>
    </dgm:pt>
    <dgm:pt modelId="{F67E6729-C318-4BCF-8CAE-B07568359090}" type="pres">
      <dgm:prSet presAssocID="{4BB0786C-A837-4BBD-B267-CCEDB0920591}" presName="thickLine" presStyleLbl="alignNode1" presStyleIdx="0" presStyleCnt="5"/>
      <dgm:spPr/>
    </dgm:pt>
    <dgm:pt modelId="{6CCB586F-C7A5-4D25-9D41-8C4C9059BDFA}" type="pres">
      <dgm:prSet presAssocID="{4BB0786C-A837-4BBD-B267-CCEDB0920591}" presName="horz1" presStyleCnt="0"/>
      <dgm:spPr/>
    </dgm:pt>
    <dgm:pt modelId="{EADC1330-F151-48A4-8CE3-10BFA0022635}" type="pres">
      <dgm:prSet presAssocID="{4BB0786C-A837-4BBD-B267-CCEDB0920591}" presName="tx1" presStyleLbl="revTx" presStyleIdx="0" presStyleCnt="5"/>
      <dgm:spPr/>
    </dgm:pt>
    <dgm:pt modelId="{892192A8-65E5-472F-8774-124F15A2AFA7}" type="pres">
      <dgm:prSet presAssocID="{4BB0786C-A837-4BBD-B267-CCEDB0920591}" presName="vert1" presStyleCnt="0"/>
      <dgm:spPr/>
    </dgm:pt>
    <dgm:pt modelId="{9010108F-2E29-43ED-8B6B-925F50716A80}" type="pres">
      <dgm:prSet presAssocID="{A23CE4EC-37E0-4DF9-9262-48642FB091F0}" presName="thickLine" presStyleLbl="alignNode1" presStyleIdx="1" presStyleCnt="5"/>
      <dgm:spPr/>
    </dgm:pt>
    <dgm:pt modelId="{09F9091C-F504-4C39-BCC1-5672E787408C}" type="pres">
      <dgm:prSet presAssocID="{A23CE4EC-37E0-4DF9-9262-48642FB091F0}" presName="horz1" presStyleCnt="0"/>
      <dgm:spPr/>
    </dgm:pt>
    <dgm:pt modelId="{61394FE6-37B5-4FE6-933E-E552C015DEB4}" type="pres">
      <dgm:prSet presAssocID="{A23CE4EC-37E0-4DF9-9262-48642FB091F0}" presName="tx1" presStyleLbl="revTx" presStyleIdx="1" presStyleCnt="5"/>
      <dgm:spPr/>
    </dgm:pt>
    <dgm:pt modelId="{75CE89C5-D459-43A1-B532-2AA2AB5B9996}" type="pres">
      <dgm:prSet presAssocID="{A23CE4EC-37E0-4DF9-9262-48642FB091F0}" presName="vert1" presStyleCnt="0"/>
      <dgm:spPr/>
    </dgm:pt>
    <dgm:pt modelId="{9E139D91-7F6F-4E05-BDD2-B1EB2E3B7338}" type="pres">
      <dgm:prSet presAssocID="{93DF9518-D014-4DC2-AE87-8810B667191A}" presName="thickLine" presStyleLbl="alignNode1" presStyleIdx="2" presStyleCnt="5"/>
      <dgm:spPr/>
    </dgm:pt>
    <dgm:pt modelId="{774679C2-7E97-4E53-AE2B-6D4ED3094DDE}" type="pres">
      <dgm:prSet presAssocID="{93DF9518-D014-4DC2-AE87-8810B667191A}" presName="horz1" presStyleCnt="0"/>
      <dgm:spPr/>
    </dgm:pt>
    <dgm:pt modelId="{ECEC0F22-ED2D-4F76-9A0B-128E76600F76}" type="pres">
      <dgm:prSet presAssocID="{93DF9518-D014-4DC2-AE87-8810B667191A}" presName="tx1" presStyleLbl="revTx" presStyleIdx="2" presStyleCnt="5"/>
      <dgm:spPr/>
    </dgm:pt>
    <dgm:pt modelId="{D6FDB0BD-E614-44A1-894D-67DC9FE89A44}" type="pres">
      <dgm:prSet presAssocID="{93DF9518-D014-4DC2-AE87-8810B667191A}" presName="vert1" presStyleCnt="0"/>
      <dgm:spPr/>
    </dgm:pt>
    <dgm:pt modelId="{4EFE3439-6C26-4D84-84DF-C7E2E3391E21}" type="pres">
      <dgm:prSet presAssocID="{3A44DE91-8EF5-46BD-8837-81C8427C5CC4}" presName="thickLine" presStyleLbl="alignNode1" presStyleIdx="3" presStyleCnt="5"/>
      <dgm:spPr/>
    </dgm:pt>
    <dgm:pt modelId="{81EEA31B-A48A-434F-93D7-297DBB0CC2CA}" type="pres">
      <dgm:prSet presAssocID="{3A44DE91-8EF5-46BD-8837-81C8427C5CC4}" presName="horz1" presStyleCnt="0"/>
      <dgm:spPr/>
    </dgm:pt>
    <dgm:pt modelId="{DABDE84A-D1FC-438D-8633-65CD9C0844A4}" type="pres">
      <dgm:prSet presAssocID="{3A44DE91-8EF5-46BD-8837-81C8427C5CC4}" presName="tx1" presStyleLbl="revTx" presStyleIdx="3" presStyleCnt="5"/>
      <dgm:spPr/>
    </dgm:pt>
    <dgm:pt modelId="{A3F97F30-5885-4DE2-8DD7-30DA9898443B}" type="pres">
      <dgm:prSet presAssocID="{3A44DE91-8EF5-46BD-8837-81C8427C5CC4}" presName="vert1" presStyleCnt="0"/>
      <dgm:spPr/>
    </dgm:pt>
    <dgm:pt modelId="{B75880E9-D8F8-4BF5-BC3B-01AED56262B4}" type="pres">
      <dgm:prSet presAssocID="{89D978A9-D742-483E-939B-F6F87F378ACC}" presName="thickLine" presStyleLbl="alignNode1" presStyleIdx="4" presStyleCnt="5"/>
      <dgm:spPr/>
    </dgm:pt>
    <dgm:pt modelId="{022FEA96-50B3-4B6B-8156-FACD30149E58}" type="pres">
      <dgm:prSet presAssocID="{89D978A9-D742-483E-939B-F6F87F378ACC}" presName="horz1" presStyleCnt="0"/>
      <dgm:spPr/>
    </dgm:pt>
    <dgm:pt modelId="{05BF9699-60F6-4A15-84B1-B7A6F7C98440}" type="pres">
      <dgm:prSet presAssocID="{89D978A9-D742-483E-939B-F6F87F378ACC}" presName="tx1" presStyleLbl="revTx" presStyleIdx="4" presStyleCnt="5"/>
      <dgm:spPr/>
    </dgm:pt>
    <dgm:pt modelId="{9BAB7EA4-936A-4CC3-892C-105704DE11B3}" type="pres">
      <dgm:prSet presAssocID="{89D978A9-D742-483E-939B-F6F87F378ACC}" presName="vert1" presStyleCnt="0"/>
      <dgm:spPr/>
    </dgm:pt>
  </dgm:ptLst>
  <dgm:cxnLst>
    <dgm:cxn modelId="{CD770402-2093-4A9A-8FB9-42B9DB5EA4A6}" type="presOf" srcId="{4BB0786C-A837-4BBD-B267-CCEDB0920591}" destId="{EADC1330-F151-48A4-8CE3-10BFA0022635}" srcOrd="0" destOrd="0" presId="urn:microsoft.com/office/officeart/2008/layout/LinedList"/>
    <dgm:cxn modelId="{C8B7573E-EC09-4448-9ED4-2E9E5208761D}" srcId="{F8B58F08-4854-463D-9904-B949A5873F67}" destId="{4BB0786C-A837-4BBD-B267-CCEDB0920591}" srcOrd="0" destOrd="0" parTransId="{5F504BA8-59A3-4C62-B498-32CB32FF8284}" sibTransId="{963000EA-D8AF-441C-88E0-F946BE066F6B}"/>
    <dgm:cxn modelId="{C27B213F-0ECB-490D-8295-485A3C0D7989}" type="presOf" srcId="{F8B58F08-4854-463D-9904-B949A5873F67}" destId="{6F9BF431-7A4F-4432-8256-DBB386228C8D}" srcOrd="0" destOrd="0" presId="urn:microsoft.com/office/officeart/2008/layout/LinedList"/>
    <dgm:cxn modelId="{64314546-F780-4815-89E1-0F81522CC345}" srcId="{F8B58F08-4854-463D-9904-B949A5873F67}" destId="{3A44DE91-8EF5-46BD-8837-81C8427C5CC4}" srcOrd="3" destOrd="0" parTransId="{AECA2800-2CF2-40AA-9221-1942E9FE116E}" sibTransId="{ACE99170-F4C5-4177-8337-B9CFF646C278}"/>
    <dgm:cxn modelId="{E18C3468-F69F-4FD2-AF44-0CE64E7A7D78}" type="presOf" srcId="{A23CE4EC-37E0-4DF9-9262-48642FB091F0}" destId="{61394FE6-37B5-4FE6-933E-E552C015DEB4}" srcOrd="0" destOrd="0" presId="urn:microsoft.com/office/officeart/2008/layout/LinedList"/>
    <dgm:cxn modelId="{4A873A6C-62CB-492C-A19C-108BC6E904B7}" srcId="{F8B58F08-4854-463D-9904-B949A5873F67}" destId="{A23CE4EC-37E0-4DF9-9262-48642FB091F0}" srcOrd="1" destOrd="0" parTransId="{1F44297D-D5E1-4421-9526-630CF4EDB154}" sibTransId="{9755BD3E-973F-4DDC-A291-8CF35725691D}"/>
    <dgm:cxn modelId="{4FB1FB7B-817D-4DAE-8506-90F2912D9AF6}" srcId="{F8B58F08-4854-463D-9904-B949A5873F67}" destId="{93DF9518-D014-4DC2-AE87-8810B667191A}" srcOrd="2" destOrd="0" parTransId="{53DE49BB-CBFC-493D-8115-C39A6AE2A372}" sibTransId="{C2B3D036-C77E-498E-9397-EE5685B34F3D}"/>
    <dgm:cxn modelId="{19E804BD-D93C-4303-93C9-234B73750C6B}" type="presOf" srcId="{3A44DE91-8EF5-46BD-8837-81C8427C5CC4}" destId="{DABDE84A-D1FC-438D-8633-65CD9C0844A4}" srcOrd="0" destOrd="0" presId="urn:microsoft.com/office/officeart/2008/layout/LinedList"/>
    <dgm:cxn modelId="{04C5C5D5-4E90-4621-B060-12A945BC9305}" type="presOf" srcId="{93DF9518-D014-4DC2-AE87-8810B667191A}" destId="{ECEC0F22-ED2D-4F76-9A0B-128E76600F76}" srcOrd="0" destOrd="0" presId="urn:microsoft.com/office/officeart/2008/layout/LinedList"/>
    <dgm:cxn modelId="{16852BE3-DB30-4AC0-8C46-5F680C0D8A2E}" srcId="{F8B58F08-4854-463D-9904-B949A5873F67}" destId="{89D978A9-D742-483E-939B-F6F87F378ACC}" srcOrd="4" destOrd="0" parTransId="{F047B5A3-2492-4C47-A5A8-C35298BD3B19}" sibTransId="{5DAB16CD-F837-44DD-9017-2E65AAAE84F2}"/>
    <dgm:cxn modelId="{8C6736FE-22CA-4FDD-9CF5-BF39B01F5DC3}" type="presOf" srcId="{89D978A9-D742-483E-939B-F6F87F378ACC}" destId="{05BF9699-60F6-4A15-84B1-B7A6F7C98440}" srcOrd="0" destOrd="0" presId="urn:microsoft.com/office/officeart/2008/layout/LinedList"/>
    <dgm:cxn modelId="{68E352F4-5853-432F-99DA-DB148B03B27C}" type="presParOf" srcId="{6F9BF431-7A4F-4432-8256-DBB386228C8D}" destId="{F67E6729-C318-4BCF-8CAE-B07568359090}" srcOrd="0" destOrd="0" presId="urn:microsoft.com/office/officeart/2008/layout/LinedList"/>
    <dgm:cxn modelId="{570ABCD1-DAEB-47FD-BCFC-E9B6B6E28091}" type="presParOf" srcId="{6F9BF431-7A4F-4432-8256-DBB386228C8D}" destId="{6CCB586F-C7A5-4D25-9D41-8C4C9059BDFA}" srcOrd="1" destOrd="0" presId="urn:microsoft.com/office/officeart/2008/layout/LinedList"/>
    <dgm:cxn modelId="{80AB05A4-AEAA-4AD0-8EEB-A336626F017C}" type="presParOf" srcId="{6CCB586F-C7A5-4D25-9D41-8C4C9059BDFA}" destId="{EADC1330-F151-48A4-8CE3-10BFA0022635}" srcOrd="0" destOrd="0" presId="urn:microsoft.com/office/officeart/2008/layout/LinedList"/>
    <dgm:cxn modelId="{42693D8B-A9A8-4233-AD13-98C51AC6F746}" type="presParOf" srcId="{6CCB586F-C7A5-4D25-9D41-8C4C9059BDFA}" destId="{892192A8-65E5-472F-8774-124F15A2AFA7}" srcOrd="1" destOrd="0" presId="urn:microsoft.com/office/officeart/2008/layout/LinedList"/>
    <dgm:cxn modelId="{BB10BE36-CB46-4216-B9BD-E0F693F095BD}" type="presParOf" srcId="{6F9BF431-7A4F-4432-8256-DBB386228C8D}" destId="{9010108F-2E29-43ED-8B6B-925F50716A80}" srcOrd="2" destOrd="0" presId="urn:microsoft.com/office/officeart/2008/layout/LinedList"/>
    <dgm:cxn modelId="{EC4C99D5-47E5-4985-AA85-0DB925AFE105}" type="presParOf" srcId="{6F9BF431-7A4F-4432-8256-DBB386228C8D}" destId="{09F9091C-F504-4C39-BCC1-5672E787408C}" srcOrd="3" destOrd="0" presId="urn:microsoft.com/office/officeart/2008/layout/LinedList"/>
    <dgm:cxn modelId="{3BD900D8-A49D-4538-BAAD-AF16A219D129}" type="presParOf" srcId="{09F9091C-F504-4C39-BCC1-5672E787408C}" destId="{61394FE6-37B5-4FE6-933E-E552C015DEB4}" srcOrd="0" destOrd="0" presId="urn:microsoft.com/office/officeart/2008/layout/LinedList"/>
    <dgm:cxn modelId="{B72D4EA5-BBB5-4F8C-B369-65667EF58A7E}" type="presParOf" srcId="{09F9091C-F504-4C39-BCC1-5672E787408C}" destId="{75CE89C5-D459-43A1-B532-2AA2AB5B9996}" srcOrd="1" destOrd="0" presId="urn:microsoft.com/office/officeart/2008/layout/LinedList"/>
    <dgm:cxn modelId="{42ADCE4C-E1FE-4068-B130-8C57865445C1}" type="presParOf" srcId="{6F9BF431-7A4F-4432-8256-DBB386228C8D}" destId="{9E139D91-7F6F-4E05-BDD2-B1EB2E3B7338}" srcOrd="4" destOrd="0" presId="urn:microsoft.com/office/officeart/2008/layout/LinedList"/>
    <dgm:cxn modelId="{522ABD74-78D9-4F9F-9A32-C32462AEFE99}" type="presParOf" srcId="{6F9BF431-7A4F-4432-8256-DBB386228C8D}" destId="{774679C2-7E97-4E53-AE2B-6D4ED3094DDE}" srcOrd="5" destOrd="0" presId="urn:microsoft.com/office/officeart/2008/layout/LinedList"/>
    <dgm:cxn modelId="{05839F69-6852-46AA-926E-D8A51927524D}" type="presParOf" srcId="{774679C2-7E97-4E53-AE2B-6D4ED3094DDE}" destId="{ECEC0F22-ED2D-4F76-9A0B-128E76600F76}" srcOrd="0" destOrd="0" presId="urn:microsoft.com/office/officeart/2008/layout/LinedList"/>
    <dgm:cxn modelId="{638CEBAA-948B-4DDB-8AB2-0D7F36512536}" type="presParOf" srcId="{774679C2-7E97-4E53-AE2B-6D4ED3094DDE}" destId="{D6FDB0BD-E614-44A1-894D-67DC9FE89A44}" srcOrd="1" destOrd="0" presId="urn:microsoft.com/office/officeart/2008/layout/LinedList"/>
    <dgm:cxn modelId="{BF9522D6-3AE3-4E98-8257-BA3EE48A4E05}" type="presParOf" srcId="{6F9BF431-7A4F-4432-8256-DBB386228C8D}" destId="{4EFE3439-6C26-4D84-84DF-C7E2E3391E21}" srcOrd="6" destOrd="0" presId="urn:microsoft.com/office/officeart/2008/layout/LinedList"/>
    <dgm:cxn modelId="{6C914C6F-15CD-474A-B194-63167625436C}" type="presParOf" srcId="{6F9BF431-7A4F-4432-8256-DBB386228C8D}" destId="{81EEA31B-A48A-434F-93D7-297DBB0CC2CA}" srcOrd="7" destOrd="0" presId="urn:microsoft.com/office/officeart/2008/layout/LinedList"/>
    <dgm:cxn modelId="{6188A8EA-A3DB-4D6E-AE06-ED02D5B93813}" type="presParOf" srcId="{81EEA31B-A48A-434F-93D7-297DBB0CC2CA}" destId="{DABDE84A-D1FC-438D-8633-65CD9C0844A4}" srcOrd="0" destOrd="0" presId="urn:microsoft.com/office/officeart/2008/layout/LinedList"/>
    <dgm:cxn modelId="{C46DFB90-C324-4BC9-AA50-1CC36FE47F7B}" type="presParOf" srcId="{81EEA31B-A48A-434F-93D7-297DBB0CC2CA}" destId="{A3F97F30-5885-4DE2-8DD7-30DA9898443B}" srcOrd="1" destOrd="0" presId="urn:microsoft.com/office/officeart/2008/layout/LinedList"/>
    <dgm:cxn modelId="{15E681CE-35F6-4874-9D8B-6FCAC3BEC3D8}" type="presParOf" srcId="{6F9BF431-7A4F-4432-8256-DBB386228C8D}" destId="{B75880E9-D8F8-4BF5-BC3B-01AED56262B4}" srcOrd="8" destOrd="0" presId="urn:microsoft.com/office/officeart/2008/layout/LinedList"/>
    <dgm:cxn modelId="{4C050016-1A99-4422-8C5D-465105AD68F2}" type="presParOf" srcId="{6F9BF431-7A4F-4432-8256-DBB386228C8D}" destId="{022FEA96-50B3-4B6B-8156-FACD30149E58}" srcOrd="9" destOrd="0" presId="urn:microsoft.com/office/officeart/2008/layout/LinedList"/>
    <dgm:cxn modelId="{13BAA996-56C1-4A9F-8516-31A10AA5D823}" type="presParOf" srcId="{022FEA96-50B3-4B6B-8156-FACD30149E58}" destId="{05BF9699-60F6-4A15-84B1-B7A6F7C98440}" srcOrd="0" destOrd="0" presId="urn:microsoft.com/office/officeart/2008/layout/LinedList"/>
    <dgm:cxn modelId="{FB1BBAF7-3CCF-42F7-B2E5-F0B4ED553B1D}" type="presParOf" srcId="{022FEA96-50B3-4B6B-8156-FACD30149E58}" destId="{9BAB7EA4-936A-4CC3-892C-105704DE11B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728FB4D-729C-498C-A83D-4FCB95B7DAC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DD11252-B767-4F24-9235-EC81BFE750EA}">
      <dgm:prSet/>
      <dgm:spPr/>
      <dgm:t>
        <a:bodyPr/>
        <a:lstStyle/>
        <a:p>
          <a:r>
            <a:rPr lang="en-US" dirty="0"/>
            <a:t>Identifying Special needs populations </a:t>
          </a:r>
        </a:p>
      </dgm:t>
    </dgm:pt>
    <dgm:pt modelId="{319DE4BF-9225-4523-86D2-8E27B2E237EC}" type="parTrans" cxnId="{9D96C0BE-FF09-4319-BAB5-AF7E9C695AF1}">
      <dgm:prSet/>
      <dgm:spPr/>
      <dgm:t>
        <a:bodyPr/>
        <a:lstStyle/>
        <a:p>
          <a:endParaRPr lang="en-US"/>
        </a:p>
      </dgm:t>
    </dgm:pt>
    <dgm:pt modelId="{C7A9C9E9-B004-480D-857B-D874FDA025CE}" type="sibTrans" cxnId="{9D96C0BE-FF09-4319-BAB5-AF7E9C695AF1}">
      <dgm:prSet/>
      <dgm:spPr/>
      <dgm:t>
        <a:bodyPr/>
        <a:lstStyle/>
        <a:p>
          <a:endParaRPr lang="en-US"/>
        </a:p>
      </dgm:t>
    </dgm:pt>
    <dgm:pt modelId="{1CCC9545-CE19-48DD-8A2B-ED943CF5193F}">
      <dgm:prSet/>
      <dgm:spPr/>
      <dgm:t>
        <a:bodyPr/>
        <a:lstStyle/>
        <a:p>
          <a:r>
            <a:rPr lang="en-US" dirty="0"/>
            <a:t>Housing needed</a:t>
          </a:r>
        </a:p>
      </dgm:t>
    </dgm:pt>
    <dgm:pt modelId="{64E2FCA1-8CD7-4FC3-BF9C-F4C25A323615}" type="parTrans" cxnId="{F7906F50-6654-4882-85D5-31AF30482E88}">
      <dgm:prSet/>
      <dgm:spPr/>
      <dgm:t>
        <a:bodyPr/>
        <a:lstStyle/>
        <a:p>
          <a:endParaRPr lang="en-US"/>
        </a:p>
      </dgm:t>
    </dgm:pt>
    <dgm:pt modelId="{3F824D37-A9CA-42C7-A65B-1B6C86CDDFBE}" type="sibTrans" cxnId="{F7906F50-6654-4882-85D5-31AF30482E88}">
      <dgm:prSet/>
      <dgm:spPr/>
      <dgm:t>
        <a:bodyPr/>
        <a:lstStyle/>
        <a:p>
          <a:endParaRPr lang="en-US"/>
        </a:p>
      </dgm:t>
    </dgm:pt>
    <dgm:pt modelId="{C702190B-699C-4A86-9D24-B666CCCD5965}">
      <dgm:prSet/>
      <dgm:spPr/>
      <dgm:t>
        <a:bodyPr/>
        <a:lstStyle/>
        <a:p>
          <a:r>
            <a:rPr lang="en-US" dirty="0"/>
            <a:t>Challenges to housing these populations</a:t>
          </a:r>
        </a:p>
      </dgm:t>
    </dgm:pt>
    <dgm:pt modelId="{532C8F4E-E6E6-4533-BB6E-66F2045B5297}" type="parTrans" cxnId="{DC4F9CAB-97C5-4F85-B71C-672CB914D2A9}">
      <dgm:prSet/>
      <dgm:spPr/>
      <dgm:t>
        <a:bodyPr/>
        <a:lstStyle/>
        <a:p>
          <a:endParaRPr lang="en-US"/>
        </a:p>
      </dgm:t>
    </dgm:pt>
    <dgm:pt modelId="{4F52C5FD-792C-4A4C-80E3-0A5C1FC67AFD}" type="sibTrans" cxnId="{DC4F9CAB-97C5-4F85-B71C-672CB914D2A9}">
      <dgm:prSet/>
      <dgm:spPr/>
      <dgm:t>
        <a:bodyPr/>
        <a:lstStyle/>
        <a:p>
          <a:endParaRPr lang="en-US"/>
        </a:p>
      </dgm:t>
    </dgm:pt>
    <dgm:pt modelId="{5BD99CFC-B114-4A5F-8D7A-A1103DC958A3}">
      <dgm:prSet/>
      <dgm:spPr/>
      <dgm:t>
        <a:bodyPr/>
        <a:lstStyle/>
        <a:p>
          <a:r>
            <a:rPr lang="en-US" dirty="0"/>
            <a:t>Underserved subpopulations</a:t>
          </a:r>
        </a:p>
      </dgm:t>
    </dgm:pt>
    <dgm:pt modelId="{67B645BA-5BDF-442C-AFC7-0A3E637FED4B}" type="parTrans" cxnId="{D89B729B-6342-4827-AB95-C0F9A876D09D}">
      <dgm:prSet/>
      <dgm:spPr/>
      <dgm:t>
        <a:bodyPr/>
        <a:lstStyle/>
        <a:p>
          <a:endParaRPr lang="en-US"/>
        </a:p>
      </dgm:t>
    </dgm:pt>
    <dgm:pt modelId="{91BA548D-C50D-40AD-BF06-F3B7D15FF8E2}" type="sibTrans" cxnId="{D89B729B-6342-4827-AB95-C0F9A876D09D}">
      <dgm:prSet/>
      <dgm:spPr/>
      <dgm:t>
        <a:bodyPr/>
        <a:lstStyle/>
        <a:p>
          <a:endParaRPr lang="en-US"/>
        </a:p>
      </dgm:t>
    </dgm:pt>
    <dgm:pt modelId="{54589406-4822-45F5-A0F5-84441BC662F8}">
      <dgm:prSet/>
      <dgm:spPr/>
      <dgm:t>
        <a:bodyPr/>
        <a:lstStyle/>
        <a:p>
          <a:r>
            <a:rPr lang="en-US" dirty="0"/>
            <a:t>Supportive services</a:t>
          </a:r>
        </a:p>
      </dgm:t>
    </dgm:pt>
    <dgm:pt modelId="{97EBC5A6-116A-4E67-AB86-B106D1781024}" type="parTrans" cxnId="{F6A93911-F8E8-4605-9DAF-604A6F839CCC}">
      <dgm:prSet/>
      <dgm:spPr/>
      <dgm:t>
        <a:bodyPr/>
        <a:lstStyle/>
        <a:p>
          <a:endParaRPr lang="en-US"/>
        </a:p>
      </dgm:t>
    </dgm:pt>
    <dgm:pt modelId="{5A1B64A2-EA4D-4779-AD4C-D7B5E67073CE}" type="sibTrans" cxnId="{F6A93911-F8E8-4605-9DAF-604A6F839CCC}">
      <dgm:prSet/>
      <dgm:spPr/>
      <dgm:t>
        <a:bodyPr/>
        <a:lstStyle/>
        <a:p>
          <a:endParaRPr lang="en-US"/>
        </a:p>
      </dgm:t>
    </dgm:pt>
    <dgm:pt modelId="{CFFA6B10-BC6C-4A45-A4B5-FCB1FF0E8AFE}">
      <dgm:prSet/>
      <dgm:spPr/>
      <dgm:t>
        <a:bodyPr/>
        <a:lstStyle/>
        <a:p>
          <a:r>
            <a:rPr lang="en-US" dirty="0"/>
            <a:t>Challenges accessing services</a:t>
          </a:r>
        </a:p>
      </dgm:t>
    </dgm:pt>
    <dgm:pt modelId="{CE3575E8-B65B-4191-A1FA-9C3432A4EE19}" type="parTrans" cxnId="{54A0F671-05DE-4A52-9A86-40F4292859C5}">
      <dgm:prSet/>
      <dgm:spPr/>
      <dgm:t>
        <a:bodyPr/>
        <a:lstStyle/>
        <a:p>
          <a:endParaRPr lang="en-US"/>
        </a:p>
      </dgm:t>
    </dgm:pt>
    <dgm:pt modelId="{CF4C4A4D-E807-4EC8-8ED7-1E2D6161F419}" type="sibTrans" cxnId="{54A0F671-05DE-4A52-9A86-40F4292859C5}">
      <dgm:prSet/>
      <dgm:spPr/>
      <dgm:t>
        <a:bodyPr/>
        <a:lstStyle/>
        <a:p>
          <a:endParaRPr lang="en-US"/>
        </a:p>
      </dgm:t>
    </dgm:pt>
    <dgm:pt modelId="{B22CD201-7A10-4183-8962-7EB5194475D2}">
      <dgm:prSet/>
      <dgm:spPr/>
      <dgm:t>
        <a:bodyPr/>
        <a:lstStyle/>
        <a:p>
          <a:r>
            <a:rPr lang="en-US" dirty="0"/>
            <a:t>Missing services</a:t>
          </a:r>
        </a:p>
      </dgm:t>
    </dgm:pt>
    <dgm:pt modelId="{746C0187-483E-47F7-8BB7-3ECE9A04557E}" type="parTrans" cxnId="{B3F6821B-EC3E-4D9C-BFDE-918B900D1DD1}">
      <dgm:prSet/>
      <dgm:spPr/>
      <dgm:t>
        <a:bodyPr/>
        <a:lstStyle/>
        <a:p>
          <a:endParaRPr lang="en-US"/>
        </a:p>
      </dgm:t>
    </dgm:pt>
    <dgm:pt modelId="{85653902-C92A-4938-9076-3B084C1E81E2}" type="sibTrans" cxnId="{B3F6821B-EC3E-4D9C-BFDE-918B900D1DD1}">
      <dgm:prSet/>
      <dgm:spPr/>
      <dgm:t>
        <a:bodyPr/>
        <a:lstStyle/>
        <a:p>
          <a:endParaRPr lang="en-US"/>
        </a:p>
      </dgm:t>
    </dgm:pt>
    <dgm:pt modelId="{B9A1D228-7D15-4741-B716-A768572AD31D}" type="pres">
      <dgm:prSet presAssocID="{8728FB4D-729C-498C-A83D-4FCB95B7DAC5}" presName="vert0" presStyleCnt="0">
        <dgm:presLayoutVars>
          <dgm:dir/>
          <dgm:animOne val="branch"/>
          <dgm:animLvl val="lvl"/>
        </dgm:presLayoutVars>
      </dgm:prSet>
      <dgm:spPr/>
    </dgm:pt>
    <dgm:pt modelId="{4948FBA0-2274-45BC-98EE-7752153A2831}" type="pres">
      <dgm:prSet presAssocID="{2DD11252-B767-4F24-9235-EC81BFE750EA}" presName="thickLine" presStyleLbl="alignNode1" presStyleIdx="0" presStyleCnt="7"/>
      <dgm:spPr/>
    </dgm:pt>
    <dgm:pt modelId="{81AB33E6-F96F-4E0C-91F4-23C5BB2B64E2}" type="pres">
      <dgm:prSet presAssocID="{2DD11252-B767-4F24-9235-EC81BFE750EA}" presName="horz1" presStyleCnt="0"/>
      <dgm:spPr/>
    </dgm:pt>
    <dgm:pt modelId="{CDA82DEF-5022-4CAF-809E-909A176BA486}" type="pres">
      <dgm:prSet presAssocID="{2DD11252-B767-4F24-9235-EC81BFE750EA}" presName="tx1" presStyleLbl="revTx" presStyleIdx="0" presStyleCnt="7"/>
      <dgm:spPr/>
    </dgm:pt>
    <dgm:pt modelId="{9B951BF2-9FB1-4571-89D9-F33AF47D1FD4}" type="pres">
      <dgm:prSet presAssocID="{2DD11252-B767-4F24-9235-EC81BFE750EA}" presName="vert1" presStyleCnt="0"/>
      <dgm:spPr/>
    </dgm:pt>
    <dgm:pt modelId="{21A625B9-7F26-4FE7-90EC-FB910404EFFE}" type="pres">
      <dgm:prSet presAssocID="{1CCC9545-CE19-48DD-8A2B-ED943CF5193F}" presName="thickLine" presStyleLbl="alignNode1" presStyleIdx="1" presStyleCnt="7"/>
      <dgm:spPr/>
    </dgm:pt>
    <dgm:pt modelId="{74D9A6E7-4B82-4849-A8C5-E98C9EAD0F9B}" type="pres">
      <dgm:prSet presAssocID="{1CCC9545-CE19-48DD-8A2B-ED943CF5193F}" presName="horz1" presStyleCnt="0"/>
      <dgm:spPr/>
    </dgm:pt>
    <dgm:pt modelId="{E852662C-995A-43B7-901F-A74CE1F52718}" type="pres">
      <dgm:prSet presAssocID="{1CCC9545-CE19-48DD-8A2B-ED943CF5193F}" presName="tx1" presStyleLbl="revTx" presStyleIdx="1" presStyleCnt="7"/>
      <dgm:spPr/>
    </dgm:pt>
    <dgm:pt modelId="{F1E9FDC0-5876-4465-876B-EEEC996EF2D4}" type="pres">
      <dgm:prSet presAssocID="{1CCC9545-CE19-48DD-8A2B-ED943CF5193F}" presName="vert1" presStyleCnt="0"/>
      <dgm:spPr/>
    </dgm:pt>
    <dgm:pt modelId="{206642FF-0B3E-4179-960B-944C1A93179B}" type="pres">
      <dgm:prSet presAssocID="{C702190B-699C-4A86-9D24-B666CCCD5965}" presName="thickLine" presStyleLbl="alignNode1" presStyleIdx="2" presStyleCnt="7"/>
      <dgm:spPr/>
    </dgm:pt>
    <dgm:pt modelId="{1A996E79-A09F-43A8-AF95-1FF1CEFAE961}" type="pres">
      <dgm:prSet presAssocID="{C702190B-699C-4A86-9D24-B666CCCD5965}" presName="horz1" presStyleCnt="0"/>
      <dgm:spPr/>
    </dgm:pt>
    <dgm:pt modelId="{13916E55-8217-48FD-81C8-6D25F5A166D1}" type="pres">
      <dgm:prSet presAssocID="{C702190B-699C-4A86-9D24-B666CCCD5965}" presName="tx1" presStyleLbl="revTx" presStyleIdx="2" presStyleCnt="7"/>
      <dgm:spPr/>
    </dgm:pt>
    <dgm:pt modelId="{79882B6C-CAB3-40D4-8598-433DCF1D12E9}" type="pres">
      <dgm:prSet presAssocID="{C702190B-699C-4A86-9D24-B666CCCD5965}" presName="vert1" presStyleCnt="0"/>
      <dgm:spPr/>
    </dgm:pt>
    <dgm:pt modelId="{1DE16C67-F044-4E94-B7BA-DB566B83D3D3}" type="pres">
      <dgm:prSet presAssocID="{5BD99CFC-B114-4A5F-8D7A-A1103DC958A3}" presName="thickLine" presStyleLbl="alignNode1" presStyleIdx="3" presStyleCnt="7"/>
      <dgm:spPr/>
    </dgm:pt>
    <dgm:pt modelId="{864C8909-CC78-42F8-9683-B4671FD6CD88}" type="pres">
      <dgm:prSet presAssocID="{5BD99CFC-B114-4A5F-8D7A-A1103DC958A3}" presName="horz1" presStyleCnt="0"/>
      <dgm:spPr/>
    </dgm:pt>
    <dgm:pt modelId="{193B31DF-744D-4621-89C4-21EBC5733BB1}" type="pres">
      <dgm:prSet presAssocID="{5BD99CFC-B114-4A5F-8D7A-A1103DC958A3}" presName="tx1" presStyleLbl="revTx" presStyleIdx="3" presStyleCnt="7"/>
      <dgm:spPr/>
    </dgm:pt>
    <dgm:pt modelId="{F68D450A-0292-4887-B584-02B2ECC86981}" type="pres">
      <dgm:prSet presAssocID="{5BD99CFC-B114-4A5F-8D7A-A1103DC958A3}" presName="vert1" presStyleCnt="0"/>
      <dgm:spPr/>
    </dgm:pt>
    <dgm:pt modelId="{4CDF4AF3-9063-4456-8AC0-59D268E19AE3}" type="pres">
      <dgm:prSet presAssocID="{54589406-4822-45F5-A0F5-84441BC662F8}" presName="thickLine" presStyleLbl="alignNode1" presStyleIdx="4" presStyleCnt="7"/>
      <dgm:spPr/>
    </dgm:pt>
    <dgm:pt modelId="{DE319507-51AA-41CB-94AD-273A6C791561}" type="pres">
      <dgm:prSet presAssocID="{54589406-4822-45F5-A0F5-84441BC662F8}" presName="horz1" presStyleCnt="0"/>
      <dgm:spPr/>
    </dgm:pt>
    <dgm:pt modelId="{BDE004B3-018C-4240-9747-63F2F32D098C}" type="pres">
      <dgm:prSet presAssocID="{54589406-4822-45F5-A0F5-84441BC662F8}" presName="tx1" presStyleLbl="revTx" presStyleIdx="4" presStyleCnt="7"/>
      <dgm:spPr/>
    </dgm:pt>
    <dgm:pt modelId="{511278FC-A78B-4924-9158-75B5EDC97898}" type="pres">
      <dgm:prSet presAssocID="{54589406-4822-45F5-A0F5-84441BC662F8}" presName="vert1" presStyleCnt="0"/>
      <dgm:spPr/>
    </dgm:pt>
    <dgm:pt modelId="{9F91A2B2-3710-4290-BA45-791A8CF9E673}" type="pres">
      <dgm:prSet presAssocID="{CFFA6B10-BC6C-4A45-A4B5-FCB1FF0E8AFE}" presName="thickLine" presStyleLbl="alignNode1" presStyleIdx="5" presStyleCnt="7"/>
      <dgm:spPr/>
    </dgm:pt>
    <dgm:pt modelId="{F06D314B-C51D-4D1C-AD7C-75442FA23381}" type="pres">
      <dgm:prSet presAssocID="{CFFA6B10-BC6C-4A45-A4B5-FCB1FF0E8AFE}" presName="horz1" presStyleCnt="0"/>
      <dgm:spPr/>
    </dgm:pt>
    <dgm:pt modelId="{B11B0162-4683-4245-82A4-36B5B8BE54DC}" type="pres">
      <dgm:prSet presAssocID="{CFFA6B10-BC6C-4A45-A4B5-FCB1FF0E8AFE}" presName="tx1" presStyleLbl="revTx" presStyleIdx="5" presStyleCnt="7"/>
      <dgm:spPr/>
    </dgm:pt>
    <dgm:pt modelId="{44E25375-4980-4079-B532-EAB81EF97F49}" type="pres">
      <dgm:prSet presAssocID="{CFFA6B10-BC6C-4A45-A4B5-FCB1FF0E8AFE}" presName="vert1" presStyleCnt="0"/>
      <dgm:spPr/>
    </dgm:pt>
    <dgm:pt modelId="{57FD07EF-D505-43A2-8219-5FC0EF7A90FF}" type="pres">
      <dgm:prSet presAssocID="{B22CD201-7A10-4183-8962-7EB5194475D2}" presName="thickLine" presStyleLbl="alignNode1" presStyleIdx="6" presStyleCnt="7"/>
      <dgm:spPr/>
    </dgm:pt>
    <dgm:pt modelId="{DA9104A5-55FE-4F6D-8020-DBC51AA35DD7}" type="pres">
      <dgm:prSet presAssocID="{B22CD201-7A10-4183-8962-7EB5194475D2}" presName="horz1" presStyleCnt="0"/>
      <dgm:spPr/>
    </dgm:pt>
    <dgm:pt modelId="{20F136F1-317E-4DE5-B07B-B777FDB18C40}" type="pres">
      <dgm:prSet presAssocID="{B22CD201-7A10-4183-8962-7EB5194475D2}" presName="tx1" presStyleLbl="revTx" presStyleIdx="6" presStyleCnt="7"/>
      <dgm:spPr/>
    </dgm:pt>
    <dgm:pt modelId="{5231405C-7D2F-4009-A441-8E4D323382E7}" type="pres">
      <dgm:prSet presAssocID="{B22CD201-7A10-4183-8962-7EB5194475D2}" presName="vert1" presStyleCnt="0"/>
      <dgm:spPr/>
    </dgm:pt>
  </dgm:ptLst>
  <dgm:cxnLst>
    <dgm:cxn modelId="{F6A93911-F8E8-4605-9DAF-604A6F839CCC}" srcId="{8728FB4D-729C-498C-A83D-4FCB95B7DAC5}" destId="{54589406-4822-45F5-A0F5-84441BC662F8}" srcOrd="4" destOrd="0" parTransId="{97EBC5A6-116A-4E67-AB86-B106D1781024}" sibTransId="{5A1B64A2-EA4D-4779-AD4C-D7B5E67073CE}"/>
    <dgm:cxn modelId="{B3F6821B-EC3E-4D9C-BFDE-918B900D1DD1}" srcId="{8728FB4D-729C-498C-A83D-4FCB95B7DAC5}" destId="{B22CD201-7A10-4183-8962-7EB5194475D2}" srcOrd="6" destOrd="0" parTransId="{746C0187-483E-47F7-8BB7-3ECE9A04557E}" sibTransId="{85653902-C92A-4938-9076-3B084C1E81E2}"/>
    <dgm:cxn modelId="{04148F2A-1B77-43CF-8661-88D4A0A435F0}" type="presOf" srcId="{54589406-4822-45F5-A0F5-84441BC662F8}" destId="{BDE004B3-018C-4240-9747-63F2F32D098C}" srcOrd="0" destOrd="0" presId="urn:microsoft.com/office/officeart/2008/layout/LinedList"/>
    <dgm:cxn modelId="{F7906F50-6654-4882-85D5-31AF30482E88}" srcId="{8728FB4D-729C-498C-A83D-4FCB95B7DAC5}" destId="{1CCC9545-CE19-48DD-8A2B-ED943CF5193F}" srcOrd="1" destOrd="0" parTransId="{64E2FCA1-8CD7-4FC3-BF9C-F4C25A323615}" sibTransId="{3F824D37-A9CA-42C7-A65B-1B6C86CDDFBE}"/>
    <dgm:cxn modelId="{54A0F671-05DE-4A52-9A86-40F4292859C5}" srcId="{8728FB4D-729C-498C-A83D-4FCB95B7DAC5}" destId="{CFFA6B10-BC6C-4A45-A4B5-FCB1FF0E8AFE}" srcOrd="5" destOrd="0" parTransId="{CE3575E8-B65B-4191-A1FA-9C3432A4EE19}" sibTransId="{CF4C4A4D-E807-4EC8-8ED7-1E2D6161F419}"/>
    <dgm:cxn modelId="{F1E3B073-3346-4EF4-BBBA-9377787291A3}" type="presOf" srcId="{C702190B-699C-4A86-9D24-B666CCCD5965}" destId="{13916E55-8217-48FD-81C8-6D25F5A166D1}" srcOrd="0" destOrd="0" presId="urn:microsoft.com/office/officeart/2008/layout/LinedList"/>
    <dgm:cxn modelId="{35352155-C0E5-4747-BF44-9E17CD2AC4AC}" type="presOf" srcId="{8728FB4D-729C-498C-A83D-4FCB95B7DAC5}" destId="{B9A1D228-7D15-4741-B716-A768572AD31D}" srcOrd="0" destOrd="0" presId="urn:microsoft.com/office/officeart/2008/layout/LinedList"/>
    <dgm:cxn modelId="{6A0AA17B-BE59-4952-B485-1E47E910E7BD}" type="presOf" srcId="{1CCC9545-CE19-48DD-8A2B-ED943CF5193F}" destId="{E852662C-995A-43B7-901F-A74CE1F52718}" srcOrd="0" destOrd="0" presId="urn:microsoft.com/office/officeart/2008/layout/LinedList"/>
    <dgm:cxn modelId="{D89B729B-6342-4827-AB95-C0F9A876D09D}" srcId="{8728FB4D-729C-498C-A83D-4FCB95B7DAC5}" destId="{5BD99CFC-B114-4A5F-8D7A-A1103DC958A3}" srcOrd="3" destOrd="0" parTransId="{67B645BA-5BDF-442C-AFC7-0A3E637FED4B}" sibTransId="{91BA548D-C50D-40AD-BF06-F3B7D15FF8E2}"/>
    <dgm:cxn modelId="{DC4F9CAB-97C5-4F85-B71C-672CB914D2A9}" srcId="{8728FB4D-729C-498C-A83D-4FCB95B7DAC5}" destId="{C702190B-699C-4A86-9D24-B666CCCD5965}" srcOrd="2" destOrd="0" parTransId="{532C8F4E-E6E6-4533-BB6E-66F2045B5297}" sibTransId="{4F52C5FD-792C-4A4C-80E3-0A5C1FC67AFD}"/>
    <dgm:cxn modelId="{9D96C0BE-FF09-4319-BAB5-AF7E9C695AF1}" srcId="{8728FB4D-729C-498C-A83D-4FCB95B7DAC5}" destId="{2DD11252-B767-4F24-9235-EC81BFE750EA}" srcOrd="0" destOrd="0" parTransId="{319DE4BF-9225-4523-86D2-8E27B2E237EC}" sibTransId="{C7A9C9E9-B004-480D-857B-D874FDA025CE}"/>
    <dgm:cxn modelId="{1C6775C2-6888-484C-8C38-24A1E6C49A21}" type="presOf" srcId="{CFFA6B10-BC6C-4A45-A4B5-FCB1FF0E8AFE}" destId="{B11B0162-4683-4245-82A4-36B5B8BE54DC}" srcOrd="0" destOrd="0" presId="urn:microsoft.com/office/officeart/2008/layout/LinedList"/>
    <dgm:cxn modelId="{71B0C1DB-5804-44A7-BCCB-DE43D349347C}" type="presOf" srcId="{2DD11252-B767-4F24-9235-EC81BFE750EA}" destId="{CDA82DEF-5022-4CAF-809E-909A176BA486}" srcOrd="0" destOrd="0" presId="urn:microsoft.com/office/officeart/2008/layout/LinedList"/>
    <dgm:cxn modelId="{B3C422E0-C69F-4B0B-BD09-499C8340F5B2}" type="presOf" srcId="{B22CD201-7A10-4183-8962-7EB5194475D2}" destId="{20F136F1-317E-4DE5-B07B-B777FDB18C40}" srcOrd="0" destOrd="0" presId="urn:microsoft.com/office/officeart/2008/layout/LinedList"/>
    <dgm:cxn modelId="{4725FCEC-6DC8-4EEC-96D8-CAB171536157}" type="presOf" srcId="{5BD99CFC-B114-4A5F-8D7A-A1103DC958A3}" destId="{193B31DF-744D-4621-89C4-21EBC5733BB1}" srcOrd="0" destOrd="0" presId="urn:microsoft.com/office/officeart/2008/layout/LinedList"/>
    <dgm:cxn modelId="{33959BCD-A15C-43F5-8EE8-DF66836DC1CF}" type="presParOf" srcId="{B9A1D228-7D15-4741-B716-A768572AD31D}" destId="{4948FBA0-2274-45BC-98EE-7752153A2831}" srcOrd="0" destOrd="0" presId="urn:microsoft.com/office/officeart/2008/layout/LinedList"/>
    <dgm:cxn modelId="{ACA8CB6A-961B-48B2-AF48-795F580A7B8E}" type="presParOf" srcId="{B9A1D228-7D15-4741-B716-A768572AD31D}" destId="{81AB33E6-F96F-4E0C-91F4-23C5BB2B64E2}" srcOrd="1" destOrd="0" presId="urn:microsoft.com/office/officeart/2008/layout/LinedList"/>
    <dgm:cxn modelId="{18603120-4979-4B58-98CA-12A0532F36A9}" type="presParOf" srcId="{81AB33E6-F96F-4E0C-91F4-23C5BB2B64E2}" destId="{CDA82DEF-5022-4CAF-809E-909A176BA486}" srcOrd="0" destOrd="0" presId="urn:microsoft.com/office/officeart/2008/layout/LinedList"/>
    <dgm:cxn modelId="{A9A22F79-3EC9-4ED0-B928-73D4810C6EE2}" type="presParOf" srcId="{81AB33E6-F96F-4E0C-91F4-23C5BB2B64E2}" destId="{9B951BF2-9FB1-4571-89D9-F33AF47D1FD4}" srcOrd="1" destOrd="0" presId="urn:microsoft.com/office/officeart/2008/layout/LinedList"/>
    <dgm:cxn modelId="{7AE3B934-241B-41FB-8174-131BC974F064}" type="presParOf" srcId="{B9A1D228-7D15-4741-B716-A768572AD31D}" destId="{21A625B9-7F26-4FE7-90EC-FB910404EFFE}" srcOrd="2" destOrd="0" presId="urn:microsoft.com/office/officeart/2008/layout/LinedList"/>
    <dgm:cxn modelId="{42FB6377-B7B7-48E0-8E04-D9657A19AA36}" type="presParOf" srcId="{B9A1D228-7D15-4741-B716-A768572AD31D}" destId="{74D9A6E7-4B82-4849-A8C5-E98C9EAD0F9B}" srcOrd="3" destOrd="0" presId="urn:microsoft.com/office/officeart/2008/layout/LinedList"/>
    <dgm:cxn modelId="{C9C5BDD9-B1ED-4B47-A586-B58BBCE563AF}" type="presParOf" srcId="{74D9A6E7-4B82-4849-A8C5-E98C9EAD0F9B}" destId="{E852662C-995A-43B7-901F-A74CE1F52718}" srcOrd="0" destOrd="0" presId="urn:microsoft.com/office/officeart/2008/layout/LinedList"/>
    <dgm:cxn modelId="{D6BD93EC-584E-44D7-9793-5DAF83621465}" type="presParOf" srcId="{74D9A6E7-4B82-4849-A8C5-E98C9EAD0F9B}" destId="{F1E9FDC0-5876-4465-876B-EEEC996EF2D4}" srcOrd="1" destOrd="0" presId="urn:microsoft.com/office/officeart/2008/layout/LinedList"/>
    <dgm:cxn modelId="{482E95E1-F7F9-44B0-B82D-ECEFDFFDB009}" type="presParOf" srcId="{B9A1D228-7D15-4741-B716-A768572AD31D}" destId="{206642FF-0B3E-4179-960B-944C1A93179B}" srcOrd="4" destOrd="0" presId="urn:microsoft.com/office/officeart/2008/layout/LinedList"/>
    <dgm:cxn modelId="{F4BE7D9D-3B54-4F5A-8C69-43C73934092A}" type="presParOf" srcId="{B9A1D228-7D15-4741-B716-A768572AD31D}" destId="{1A996E79-A09F-43A8-AF95-1FF1CEFAE961}" srcOrd="5" destOrd="0" presId="urn:microsoft.com/office/officeart/2008/layout/LinedList"/>
    <dgm:cxn modelId="{670FB2F3-888D-41E2-B4E3-9D5CD1C8F20A}" type="presParOf" srcId="{1A996E79-A09F-43A8-AF95-1FF1CEFAE961}" destId="{13916E55-8217-48FD-81C8-6D25F5A166D1}" srcOrd="0" destOrd="0" presId="urn:microsoft.com/office/officeart/2008/layout/LinedList"/>
    <dgm:cxn modelId="{2A03899F-DF42-40FA-B01F-9DFEFA85F622}" type="presParOf" srcId="{1A996E79-A09F-43A8-AF95-1FF1CEFAE961}" destId="{79882B6C-CAB3-40D4-8598-433DCF1D12E9}" srcOrd="1" destOrd="0" presId="urn:microsoft.com/office/officeart/2008/layout/LinedList"/>
    <dgm:cxn modelId="{12EF440F-16E3-4A30-A629-5C0C97297DC8}" type="presParOf" srcId="{B9A1D228-7D15-4741-B716-A768572AD31D}" destId="{1DE16C67-F044-4E94-B7BA-DB566B83D3D3}" srcOrd="6" destOrd="0" presId="urn:microsoft.com/office/officeart/2008/layout/LinedList"/>
    <dgm:cxn modelId="{106A448B-AE2C-46F8-B1E5-C8ADB872FBBE}" type="presParOf" srcId="{B9A1D228-7D15-4741-B716-A768572AD31D}" destId="{864C8909-CC78-42F8-9683-B4671FD6CD88}" srcOrd="7" destOrd="0" presId="urn:microsoft.com/office/officeart/2008/layout/LinedList"/>
    <dgm:cxn modelId="{F9B0114D-62CC-450E-B844-A2EC5FF4B59F}" type="presParOf" srcId="{864C8909-CC78-42F8-9683-B4671FD6CD88}" destId="{193B31DF-744D-4621-89C4-21EBC5733BB1}" srcOrd="0" destOrd="0" presId="urn:microsoft.com/office/officeart/2008/layout/LinedList"/>
    <dgm:cxn modelId="{BAB55DF3-9F64-4BBB-BEE9-25BCC50D60C6}" type="presParOf" srcId="{864C8909-CC78-42F8-9683-B4671FD6CD88}" destId="{F68D450A-0292-4887-B584-02B2ECC86981}" srcOrd="1" destOrd="0" presId="urn:microsoft.com/office/officeart/2008/layout/LinedList"/>
    <dgm:cxn modelId="{A0D2B44B-A24C-4861-877C-EEAFF35A737C}" type="presParOf" srcId="{B9A1D228-7D15-4741-B716-A768572AD31D}" destId="{4CDF4AF3-9063-4456-8AC0-59D268E19AE3}" srcOrd="8" destOrd="0" presId="urn:microsoft.com/office/officeart/2008/layout/LinedList"/>
    <dgm:cxn modelId="{78BCF0F4-B869-4B01-8BF7-79D9B671576D}" type="presParOf" srcId="{B9A1D228-7D15-4741-B716-A768572AD31D}" destId="{DE319507-51AA-41CB-94AD-273A6C791561}" srcOrd="9" destOrd="0" presId="urn:microsoft.com/office/officeart/2008/layout/LinedList"/>
    <dgm:cxn modelId="{25816F48-6763-4391-AC2D-58BEE73653CF}" type="presParOf" srcId="{DE319507-51AA-41CB-94AD-273A6C791561}" destId="{BDE004B3-018C-4240-9747-63F2F32D098C}" srcOrd="0" destOrd="0" presId="urn:microsoft.com/office/officeart/2008/layout/LinedList"/>
    <dgm:cxn modelId="{9F524D63-A791-4B75-B276-73D09BA2CF3D}" type="presParOf" srcId="{DE319507-51AA-41CB-94AD-273A6C791561}" destId="{511278FC-A78B-4924-9158-75B5EDC97898}" srcOrd="1" destOrd="0" presId="urn:microsoft.com/office/officeart/2008/layout/LinedList"/>
    <dgm:cxn modelId="{9A29C45B-F824-4DE5-8508-FF78CEFCFE53}" type="presParOf" srcId="{B9A1D228-7D15-4741-B716-A768572AD31D}" destId="{9F91A2B2-3710-4290-BA45-791A8CF9E673}" srcOrd="10" destOrd="0" presId="urn:microsoft.com/office/officeart/2008/layout/LinedList"/>
    <dgm:cxn modelId="{62B909E9-4784-461E-A5F4-E5C4FB6008EB}" type="presParOf" srcId="{B9A1D228-7D15-4741-B716-A768572AD31D}" destId="{F06D314B-C51D-4D1C-AD7C-75442FA23381}" srcOrd="11" destOrd="0" presId="urn:microsoft.com/office/officeart/2008/layout/LinedList"/>
    <dgm:cxn modelId="{F08F7911-0D03-4B06-9DDB-C8A5453F21E0}" type="presParOf" srcId="{F06D314B-C51D-4D1C-AD7C-75442FA23381}" destId="{B11B0162-4683-4245-82A4-36B5B8BE54DC}" srcOrd="0" destOrd="0" presId="urn:microsoft.com/office/officeart/2008/layout/LinedList"/>
    <dgm:cxn modelId="{4E273E28-56A6-4E1B-A81B-3FF235EC60CB}" type="presParOf" srcId="{F06D314B-C51D-4D1C-AD7C-75442FA23381}" destId="{44E25375-4980-4079-B532-EAB81EF97F49}" srcOrd="1" destOrd="0" presId="urn:microsoft.com/office/officeart/2008/layout/LinedList"/>
    <dgm:cxn modelId="{D1C9EC6D-D478-4D82-BB4A-62323A964497}" type="presParOf" srcId="{B9A1D228-7D15-4741-B716-A768572AD31D}" destId="{57FD07EF-D505-43A2-8219-5FC0EF7A90FF}" srcOrd="12" destOrd="0" presId="urn:microsoft.com/office/officeart/2008/layout/LinedList"/>
    <dgm:cxn modelId="{B518C58C-D5D6-4289-A832-11B2406C06E8}" type="presParOf" srcId="{B9A1D228-7D15-4741-B716-A768572AD31D}" destId="{DA9104A5-55FE-4F6D-8020-DBC51AA35DD7}" srcOrd="13" destOrd="0" presId="urn:microsoft.com/office/officeart/2008/layout/LinedList"/>
    <dgm:cxn modelId="{9A72D510-7B1E-49A6-85B8-5633D72FAF9B}" type="presParOf" srcId="{DA9104A5-55FE-4F6D-8020-DBC51AA35DD7}" destId="{20F136F1-317E-4DE5-B07B-B777FDB18C40}" srcOrd="0" destOrd="0" presId="urn:microsoft.com/office/officeart/2008/layout/LinedList"/>
    <dgm:cxn modelId="{2CA6505F-FF89-4FA6-9321-33B412F59423}" type="presParOf" srcId="{DA9104A5-55FE-4F6D-8020-DBC51AA35DD7}" destId="{5231405C-7D2F-4009-A441-8E4D323382E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49BD832-E5B9-4157-A443-2C3D65C2198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7AB09AF-5062-4259-A0B5-61429E51ED20}">
      <dgm:prSet/>
      <dgm:spPr/>
      <dgm:t>
        <a:bodyPr/>
        <a:lstStyle/>
        <a:p>
          <a:r>
            <a:rPr lang="en-US"/>
            <a:t>Significant Developments/Changes</a:t>
          </a:r>
        </a:p>
      </dgm:t>
    </dgm:pt>
    <dgm:pt modelId="{1C9B5A3C-CBE7-4DFD-B417-0AC68900912C}" type="parTrans" cxnId="{56DAFD53-7EF2-49F9-BB40-898D43CEB555}">
      <dgm:prSet/>
      <dgm:spPr/>
      <dgm:t>
        <a:bodyPr/>
        <a:lstStyle/>
        <a:p>
          <a:endParaRPr lang="en-US"/>
        </a:p>
      </dgm:t>
    </dgm:pt>
    <dgm:pt modelId="{7D232B4A-B9EC-4975-9924-66CC5A84B2CA}" type="sibTrans" cxnId="{56DAFD53-7EF2-49F9-BB40-898D43CEB555}">
      <dgm:prSet/>
      <dgm:spPr/>
      <dgm:t>
        <a:bodyPr/>
        <a:lstStyle/>
        <a:p>
          <a:endParaRPr lang="en-US"/>
        </a:p>
      </dgm:t>
    </dgm:pt>
    <dgm:pt modelId="{F1A37082-904B-474D-B8A5-F5D6BFD147FD}">
      <dgm:prSet/>
      <dgm:spPr/>
      <dgm:t>
        <a:bodyPr/>
        <a:lstStyle/>
        <a:p>
          <a:r>
            <a:rPr lang="en-US"/>
            <a:t>Workforce Development Initiatives</a:t>
          </a:r>
          <a:endParaRPr lang="en-US" dirty="0"/>
        </a:p>
      </dgm:t>
    </dgm:pt>
    <dgm:pt modelId="{66DDEAB9-66C0-4EFF-AB28-DD5BD489370A}" type="parTrans" cxnId="{448A5351-D450-4891-A9F3-DD9DCD59DBA7}">
      <dgm:prSet/>
      <dgm:spPr/>
      <dgm:t>
        <a:bodyPr/>
        <a:lstStyle/>
        <a:p>
          <a:endParaRPr lang="en-US"/>
        </a:p>
      </dgm:t>
    </dgm:pt>
    <dgm:pt modelId="{B435C76E-2153-4684-8206-5CB7045B71BD}" type="sibTrans" cxnId="{448A5351-D450-4891-A9F3-DD9DCD59DBA7}">
      <dgm:prSet/>
      <dgm:spPr/>
      <dgm:t>
        <a:bodyPr/>
        <a:lstStyle/>
        <a:p>
          <a:endParaRPr lang="en-US"/>
        </a:p>
      </dgm:t>
    </dgm:pt>
    <dgm:pt modelId="{15C322DE-F472-4895-9B1A-D5F9456B3097}">
      <dgm:prSet/>
      <dgm:spPr/>
      <dgm:t>
        <a:bodyPr/>
        <a:lstStyle/>
        <a:p>
          <a:r>
            <a:rPr lang="en-US"/>
            <a:t>Small Business Development</a:t>
          </a:r>
        </a:p>
      </dgm:t>
    </dgm:pt>
    <dgm:pt modelId="{880B99F0-90B0-40E2-8C4A-8476692B1146}" type="parTrans" cxnId="{093D72CF-9E59-43F3-BB81-AF9845838259}">
      <dgm:prSet/>
      <dgm:spPr/>
      <dgm:t>
        <a:bodyPr/>
        <a:lstStyle/>
        <a:p>
          <a:endParaRPr lang="en-US"/>
        </a:p>
      </dgm:t>
    </dgm:pt>
    <dgm:pt modelId="{E45E3847-C33F-4B95-A414-5A48D3F68BB9}" type="sibTrans" cxnId="{093D72CF-9E59-43F3-BB81-AF9845838259}">
      <dgm:prSet/>
      <dgm:spPr/>
      <dgm:t>
        <a:bodyPr/>
        <a:lstStyle/>
        <a:p>
          <a:endParaRPr lang="en-US"/>
        </a:p>
      </dgm:t>
    </dgm:pt>
    <dgm:pt modelId="{6761F700-AB82-40A9-AA2F-86106AE0806C}">
      <dgm:prSet/>
      <dgm:spPr/>
      <dgm:t>
        <a:bodyPr/>
        <a:lstStyle/>
        <a:p>
          <a:r>
            <a:rPr lang="en-US"/>
            <a:t>Economic Empowerment</a:t>
          </a:r>
        </a:p>
      </dgm:t>
    </dgm:pt>
    <dgm:pt modelId="{0D939567-A18D-4B0B-801D-9187507EF4FF}" type="parTrans" cxnId="{09EFBAE0-7751-4370-8598-F8BD9E8E265E}">
      <dgm:prSet/>
      <dgm:spPr/>
      <dgm:t>
        <a:bodyPr/>
        <a:lstStyle/>
        <a:p>
          <a:endParaRPr lang="en-US"/>
        </a:p>
      </dgm:t>
    </dgm:pt>
    <dgm:pt modelId="{59B1C932-C7C6-43B6-A68D-B342DD3DCAC5}" type="sibTrans" cxnId="{09EFBAE0-7751-4370-8598-F8BD9E8E265E}">
      <dgm:prSet/>
      <dgm:spPr/>
      <dgm:t>
        <a:bodyPr/>
        <a:lstStyle/>
        <a:p>
          <a:endParaRPr lang="en-US"/>
        </a:p>
      </dgm:t>
    </dgm:pt>
    <dgm:pt modelId="{CD020E0D-1CBF-460A-94E6-A37EF222C9A7}">
      <dgm:prSet/>
      <dgm:spPr/>
      <dgm:t>
        <a:bodyPr/>
        <a:lstStyle/>
        <a:p>
          <a:r>
            <a:rPr lang="en-US"/>
            <a:t>Opportunities and Barriers to Business Attraction</a:t>
          </a:r>
        </a:p>
      </dgm:t>
    </dgm:pt>
    <dgm:pt modelId="{19826681-5A97-4070-AD13-7B26002A2F2F}" type="parTrans" cxnId="{C58DA729-3BA1-42B1-9B77-E0A16CF43D5B}">
      <dgm:prSet/>
      <dgm:spPr/>
      <dgm:t>
        <a:bodyPr/>
        <a:lstStyle/>
        <a:p>
          <a:endParaRPr lang="en-US"/>
        </a:p>
      </dgm:t>
    </dgm:pt>
    <dgm:pt modelId="{EDC046B1-F1D3-4878-B346-10CF4DD479B9}" type="sibTrans" cxnId="{C58DA729-3BA1-42B1-9B77-E0A16CF43D5B}">
      <dgm:prSet/>
      <dgm:spPr/>
      <dgm:t>
        <a:bodyPr/>
        <a:lstStyle/>
        <a:p>
          <a:endParaRPr lang="en-US"/>
        </a:p>
      </dgm:t>
    </dgm:pt>
    <dgm:pt modelId="{1AED6B17-78A1-4C2E-8CC5-1DD5D50F2F88}">
      <dgm:prSet/>
      <dgm:spPr/>
      <dgm:t>
        <a:bodyPr/>
        <a:lstStyle/>
        <a:p>
          <a:r>
            <a:rPr lang="en-US"/>
            <a:t>Housing Implications</a:t>
          </a:r>
        </a:p>
      </dgm:t>
    </dgm:pt>
    <dgm:pt modelId="{64E5F889-A7CE-45E8-824C-CF7BA3BF7220}" type="parTrans" cxnId="{AB82F812-F9EE-456A-9A70-AD68BE1FEC2C}">
      <dgm:prSet/>
      <dgm:spPr/>
      <dgm:t>
        <a:bodyPr/>
        <a:lstStyle/>
        <a:p>
          <a:endParaRPr lang="en-US"/>
        </a:p>
      </dgm:t>
    </dgm:pt>
    <dgm:pt modelId="{D3F80EC3-6E16-4AC9-B462-E307474FFB07}" type="sibTrans" cxnId="{AB82F812-F9EE-456A-9A70-AD68BE1FEC2C}">
      <dgm:prSet/>
      <dgm:spPr/>
      <dgm:t>
        <a:bodyPr/>
        <a:lstStyle/>
        <a:p>
          <a:endParaRPr lang="en-US"/>
        </a:p>
      </dgm:t>
    </dgm:pt>
    <dgm:pt modelId="{4229C49D-4439-49D6-9487-5AC1D42DC9E1}">
      <dgm:prSet/>
      <dgm:spPr/>
      <dgm:t>
        <a:bodyPr/>
        <a:lstStyle/>
        <a:p>
          <a:r>
            <a:rPr lang="en-US"/>
            <a:t>Broadband Access </a:t>
          </a:r>
        </a:p>
      </dgm:t>
    </dgm:pt>
    <dgm:pt modelId="{7AB2FE8E-9244-41AB-9F39-AEF58E2B2269}" type="parTrans" cxnId="{329112F7-D3C6-4D85-86F8-D4EBBC7D885C}">
      <dgm:prSet/>
      <dgm:spPr/>
      <dgm:t>
        <a:bodyPr/>
        <a:lstStyle/>
        <a:p>
          <a:endParaRPr lang="en-US"/>
        </a:p>
      </dgm:t>
    </dgm:pt>
    <dgm:pt modelId="{CE7B3917-81BB-4446-808D-0F24C02F3B48}" type="sibTrans" cxnId="{329112F7-D3C6-4D85-86F8-D4EBBC7D885C}">
      <dgm:prSet/>
      <dgm:spPr/>
      <dgm:t>
        <a:bodyPr/>
        <a:lstStyle/>
        <a:p>
          <a:endParaRPr lang="en-US"/>
        </a:p>
      </dgm:t>
    </dgm:pt>
    <dgm:pt modelId="{5E03271E-8C63-404B-BDBD-84C84C5772DE}">
      <dgm:prSet/>
      <dgm:spPr/>
      <dgm:t>
        <a:bodyPr/>
        <a:lstStyle/>
        <a:p>
          <a:r>
            <a:rPr lang="en-US"/>
            <a:t>Natural hazard resilience </a:t>
          </a:r>
        </a:p>
      </dgm:t>
    </dgm:pt>
    <dgm:pt modelId="{F4E03967-65D1-4FA6-B720-39981547A791}" type="parTrans" cxnId="{E05FD880-43BE-41D2-B0C3-10AE6AF64E18}">
      <dgm:prSet/>
      <dgm:spPr/>
      <dgm:t>
        <a:bodyPr/>
        <a:lstStyle/>
        <a:p>
          <a:endParaRPr lang="en-US"/>
        </a:p>
      </dgm:t>
    </dgm:pt>
    <dgm:pt modelId="{89CD2265-9DFD-4213-824B-AEBC8AD7F644}" type="sibTrans" cxnId="{E05FD880-43BE-41D2-B0C3-10AE6AF64E18}">
      <dgm:prSet/>
      <dgm:spPr/>
      <dgm:t>
        <a:bodyPr/>
        <a:lstStyle/>
        <a:p>
          <a:endParaRPr lang="en-US"/>
        </a:p>
      </dgm:t>
    </dgm:pt>
    <dgm:pt modelId="{17793363-DCBA-4A44-A290-E717C18D5DE2}" type="pres">
      <dgm:prSet presAssocID="{849BD832-E5B9-4157-A443-2C3D65C2198A}" presName="vert0" presStyleCnt="0">
        <dgm:presLayoutVars>
          <dgm:dir/>
          <dgm:animOne val="branch"/>
          <dgm:animLvl val="lvl"/>
        </dgm:presLayoutVars>
      </dgm:prSet>
      <dgm:spPr/>
    </dgm:pt>
    <dgm:pt modelId="{C21B094D-8D0F-4792-B98F-BA98F904E736}" type="pres">
      <dgm:prSet presAssocID="{27AB09AF-5062-4259-A0B5-61429E51ED20}" presName="thickLine" presStyleLbl="alignNode1" presStyleIdx="0" presStyleCnt="8"/>
      <dgm:spPr/>
    </dgm:pt>
    <dgm:pt modelId="{19B40990-EBC1-4EF9-98D5-50162AD35C1B}" type="pres">
      <dgm:prSet presAssocID="{27AB09AF-5062-4259-A0B5-61429E51ED20}" presName="horz1" presStyleCnt="0"/>
      <dgm:spPr/>
    </dgm:pt>
    <dgm:pt modelId="{B46DA0CA-6D60-4D50-9CC9-E7344F53962F}" type="pres">
      <dgm:prSet presAssocID="{27AB09AF-5062-4259-A0B5-61429E51ED20}" presName="tx1" presStyleLbl="revTx" presStyleIdx="0" presStyleCnt="8"/>
      <dgm:spPr/>
    </dgm:pt>
    <dgm:pt modelId="{94F7A37A-CDF9-4E2A-865A-C8654DAAB910}" type="pres">
      <dgm:prSet presAssocID="{27AB09AF-5062-4259-A0B5-61429E51ED20}" presName="vert1" presStyleCnt="0"/>
      <dgm:spPr/>
    </dgm:pt>
    <dgm:pt modelId="{B9A54B0F-A216-458B-8978-2DCA6CBBB740}" type="pres">
      <dgm:prSet presAssocID="{F1A37082-904B-474D-B8A5-F5D6BFD147FD}" presName="thickLine" presStyleLbl="alignNode1" presStyleIdx="1" presStyleCnt="8"/>
      <dgm:spPr/>
    </dgm:pt>
    <dgm:pt modelId="{04BC5836-9A79-445E-B8B9-61298CBB6FD4}" type="pres">
      <dgm:prSet presAssocID="{F1A37082-904B-474D-B8A5-F5D6BFD147FD}" presName="horz1" presStyleCnt="0"/>
      <dgm:spPr/>
    </dgm:pt>
    <dgm:pt modelId="{CC6FEAF6-B893-4927-B234-C5C88DB8C89A}" type="pres">
      <dgm:prSet presAssocID="{F1A37082-904B-474D-B8A5-F5D6BFD147FD}" presName="tx1" presStyleLbl="revTx" presStyleIdx="1" presStyleCnt="8"/>
      <dgm:spPr/>
    </dgm:pt>
    <dgm:pt modelId="{30B69CA6-D81D-4185-9C5E-D4FCD2D10336}" type="pres">
      <dgm:prSet presAssocID="{F1A37082-904B-474D-B8A5-F5D6BFD147FD}" presName="vert1" presStyleCnt="0"/>
      <dgm:spPr/>
    </dgm:pt>
    <dgm:pt modelId="{FE2911D6-6533-4A71-9AD6-28DB2018C210}" type="pres">
      <dgm:prSet presAssocID="{15C322DE-F472-4895-9B1A-D5F9456B3097}" presName="thickLine" presStyleLbl="alignNode1" presStyleIdx="2" presStyleCnt="8"/>
      <dgm:spPr/>
    </dgm:pt>
    <dgm:pt modelId="{B325A2C5-F08E-4B41-9D70-453F2D98C159}" type="pres">
      <dgm:prSet presAssocID="{15C322DE-F472-4895-9B1A-D5F9456B3097}" presName="horz1" presStyleCnt="0"/>
      <dgm:spPr/>
    </dgm:pt>
    <dgm:pt modelId="{5158AD7A-B29E-4785-8E91-11D062F5B408}" type="pres">
      <dgm:prSet presAssocID="{15C322DE-F472-4895-9B1A-D5F9456B3097}" presName="tx1" presStyleLbl="revTx" presStyleIdx="2" presStyleCnt="8"/>
      <dgm:spPr/>
    </dgm:pt>
    <dgm:pt modelId="{F5A32F77-9646-487D-B619-5DF575EDBA7C}" type="pres">
      <dgm:prSet presAssocID="{15C322DE-F472-4895-9B1A-D5F9456B3097}" presName="vert1" presStyleCnt="0"/>
      <dgm:spPr/>
    </dgm:pt>
    <dgm:pt modelId="{A2DA0745-BF6C-4756-9FE0-73BA22713848}" type="pres">
      <dgm:prSet presAssocID="{6761F700-AB82-40A9-AA2F-86106AE0806C}" presName="thickLine" presStyleLbl="alignNode1" presStyleIdx="3" presStyleCnt="8"/>
      <dgm:spPr/>
    </dgm:pt>
    <dgm:pt modelId="{ED0DC245-D905-4A79-A2C6-63DF85611F5B}" type="pres">
      <dgm:prSet presAssocID="{6761F700-AB82-40A9-AA2F-86106AE0806C}" presName="horz1" presStyleCnt="0"/>
      <dgm:spPr/>
    </dgm:pt>
    <dgm:pt modelId="{D7473138-95D1-43DD-BF3B-887B1C57BD12}" type="pres">
      <dgm:prSet presAssocID="{6761F700-AB82-40A9-AA2F-86106AE0806C}" presName="tx1" presStyleLbl="revTx" presStyleIdx="3" presStyleCnt="8"/>
      <dgm:spPr/>
    </dgm:pt>
    <dgm:pt modelId="{15431725-2F0E-40CA-ACF4-8B48F168A0A0}" type="pres">
      <dgm:prSet presAssocID="{6761F700-AB82-40A9-AA2F-86106AE0806C}" presName="vert1" presStyleCnt="0"/>
      <dgm:spPr/>
    </dgm:pt>
    <dgm:pt modelId="{D58683DE-B80C-4AC4-BE4C-3B0D415F6214}" type="pres">
      <dgm:prSet presAssocID="{CD020E0D-1CBF-460A-94E6-A37EF222C9A7}" presName="thickLine" presStyleLbl="alignNode1" presStyleIdx="4" presStyleCnt="8"/>
      <dgm:spPr/>
    </dgm:pt>
    <dgm:pt modelId="{B7EE1D7F-1010-420B-B91B-3593C2464D19}" type="pres">
      <dgm:prSet presAssocID="{CD020E0D-1CBF-460A-94E6-A37EF222C9A7}" presName="horz1" presStyleCnt="0"/>
      <dgm:spPr/>
    </dgm:pt>
    <dgm:pt modelId="{8C20EA3B-371C-4797-A27C-6F9B4315C73A}" type="pres">
      <dgm:prSet presAssocID="{CD020E0D-1CBF-460A-94E6-A37EF222C9A7}" presName="tx1" presStyleLbl="revTx" presStyleIdx="4" presStyleCnt="8"/>
      <dgm:spPr/>
    </dgm:pt>
    <dgm:pt modelId="{77002738-D81E-4797-AAE0-2817E768E61F}" type="pres">
      <dgm:prSet presAssocID="{CD020E0D-1CBF-460A-94E6-A37EF222C9A7}" presName="vert1" presStyleCnt="0"/>
      <dgm:spPr/>
    </dgm:pt>
    <dgm:pt modelId="{B0EBE64C-5769-40DB-A7FB-E00EF55CFA9D}" type="pres">
      <dgm:prSet presAssocID="{1AED6B17-78A1-4C2E-8CC5-1DD5D50F2F88}" presName="thickLine" presStyleLbl="alignNode1" presStyleIdx="5" presStyleCnt="8"/>
      <dgm:spPr/>
    </dgm:pt>
    <dgm:pt modelId="{6D4B90CB-1CC3-483B-9533-4A31E989B794}" type="pres">
      <dgm:prSet presAssocID="{1AED6B17-78A1-4C2E-8CC5-1DD5D50F2F88}" presName="horz1" presStyleCnt="0"/>
      <dgm:spPr/>
    </dgm:pt>
    <dgm:pt modelId="{B00398B7-A237-4C3C-B788-3C26A00736FA}" type="pres">
      <dgm:prSet presAssocID="{1AED6B17-78A1-4C2E-8CC5-1DD5D50F2F88}" presName="tx1" presStyleLbl="revTx" presStyleIdx="5" presStyleCnt="8"/>
      <dgm:spPr/>
    </dgm:pt>
    <dgm:pt modelId="{7CBF80A4-6872-482D-8BB3-21810D36AB7B}" type="pres">
      <dgm:prSet presAssocID="{1AED6B17-78A1-4C2E-8CC5-1DD5D50F2F88}" presName="vert1" presStyleCnt="0"/>
      <dgm:spPr/>
    </dgm:pt>
    <dgm:pt modelId="{86CFAE0F-8376-4371-BC9F-23295B5190E3}" type="pres">
      <dgm:prSet presAssocID="{4229C49D-4439-49D6-9487-5AC1D42DC9E1}" presName="thickLine" presStyleLbl="alignNode1" presStyleIdx="6" presStyleCnt="8"/>
      <dgm:spPr/>
    </dgm:pt>
    <dgm:pt modelId="{CBABF0E6-E27B-4E34-A168-8159C152C0CF}" type="pres">
      <dgm:prSet presAssocID="{4229C49D-4439-49D6-9487-5AC1D42DC9E1}" presName="horz1" presStyleCnt="0"/>
      <dgm:spPr/>
    </dgm:pt>
    <dgm:pt modelId="{25FD32AE-38DB-40D0-B15C-8E729C7BB8B3}" type="pres">
      <dgm:prSet presAssocID="{4229C49D-4439-49D6-9487-5AC1D42DC9E1}" presName="tx1" presStyleLbl="revTx" presStyleIdx="6" presStyleCnt="8"/>
      <dgm:spPr/>
    </dgm:pt>
    <dgm:pt modelId="{C31949C8-1780-4F87-9BDB-18B9BBE0325F}" type="pres">
      <dgm:prSet presAssocID="{4229C49D-4439-49D6-9487-5AC1D42DC9E1}" presName="vert1" presStyleCnt="0"/>
      <dgm:spPr/>
    </dgm:pt>
    <dgm:pt modelId="{EA1EC63A-9273-4B98-8B01-8EF62D3F1ADE}" type="pres">
      <dgm:prSet presAssocID="{5E03271E-8C63-404B-BDBD-84C84C5772DE}" presName="thickLine" presStyleLbl="alignNode1" presStyleIdx="7" presStyleCnt="8"/>
      <dgm:spPr/>
    </dgm:pt>
    <dgm:pt modelId="{81C7DB6F-0107-471A-9355-0C6B12B3B3AD}" type="pres">
      <dgm:prSet presAssocID="{5E03271E-8C63-404B-BDBD-84C84C5772DE}" presName="horz1" presStyleCnt="0"/>
      <dgm:spPr/>
    </dgm:pt>
    <dgm:pt modelId="{286A2434-43BA-4CE0-BBAE-2634028FBB24}" type="pres">
      <dgm:prSet presAssocID="{5E03271E-8C63-404B-BDBD-84C84C5772DE}" presName="tx1" presStyleLbl="revTx" presStyleIdx="7" presStyleCnt="8"/>
      <dgm:spPr/>
    </dgm:pt>
    <dgm:pt modelId="{4DF09A76-A92E-450F-9EF3-A13EF58FF200}" type="pres">
      <dgm:prSet presAssocID="{5E03271E-8C63-404B-BDBD-84C84C5772DE}" presName="vert1" presStyleCnt="0"/>
      <dgm:spPr/>
    </dgm:pt>
  </dgm:ptLst>
  <dgm:cxnLst>
    <dgm:cxn modelId="{AB82F812-F9EE-456A-9A70-AD68BE1FEC2C}" srcId="{849BD832-E5B9-4157-A443-2C3D65C2198A}" destId="{1AED6B17-78A1-4C2E-8CC5-1DD5D50F2F88}" srcOrd="5" destOrd="0" parTransId="{64E5F889-A7CE-45E8-824C-CF7BA3BF7220}" sibTransId="{D3F80EC3-6E16-4AC9-B462-E307474FFB07}"/>
    <dgm:cxn modelId="{A543601A-E610-40EB-B5BC-15AB30A7D560}" type="presOf" srcId="{27AB09AF-5062-4259-A0B5-61429E51ED20}" destId="{B46DA0CA-6D60-4D50-9CC9-E7344F53962F}" srcOrd="0" destOrd="0" presId="urn:microsoft.com/office/officeart/2008/layout/LinedList"/>
    <dgm:cxn modelId="{75A6AF28-564E-4A02-B275-BE93E6786ADA}" type="presOf" srcId="{CD020E0D-1CBF-460A-94E6-A37EF222C9A7}" destId="{8C20EA3B-371C-4797-A27C-6F9B4315C73A}" srcOrd="0" destOrd="0" presId="urn:microsoft.com/office/officeart/2008/layout/LinedList"/>
    <dgm:cxn modelId="{C58DA729-3BA1-42B1-9B77-E0A16CF43D5B}" srcId="{849BD832-E5B9-4157-A443-2C3D65C2198A}" destId="{CD020E0D-1CBF-460A-94E6-A37EF222C9A7}" srcOrd="4" destOrd="0" parTransId="{19826681-5A97-4070-AD13-7B26002A2F2F}" sibTransId="{EDC046B1-F1D3-4878-B346-10CF4DD479B9}"/>
    <dgm:cxn modelId="{C645B53E-FD2C-4CA4-BBCF-969F2268A5DE}" type="presOf" srcId="{6761F700-AB82-40A9-AA2F-86106AE0806C}" destId="{D7473138-95D1-43DD-BF3B-887B1C57BD12}" srcOrd="0" destOrd="0" presId="urn:microsoft.com/office/officeart/2008/layout/LinedList"/>
    <dgm:cxn modelId="{7FF88A5D-EC55-4EC5-97E7-2A4DFD6D4BC6}" type="presOf" srcId="{1AED6B17-78A1-4C2E-8CC5-1DD5D50F2F88}" destId="{B00398B7-A237-4C3C-B788-3C26A00736FA}" srcOrd="0" destOrd="0" presId="urn:microsoft.com/office/officeart/2008/layout/LinedList"/>
    <dgm:cxn modelId="{B7F6FF66-84B9-4ED5-A60F-991B4A1A3810}" type="presOf" srcId="{15C322DE-F472-4895-9B1A-D5F9456B3097}" destId="{5158AD7A-B29E-4785-8E91-11D062F5B408}" srcOrd="0" destOrd="0" presId="urn:microsoft.com/office/officeart/2008/layout/LinedList"/>
    <dgm:cxn modelId="{448A5351-D450-4891-A9F3-DD9DCD59DBA7}" srcId="{849BD832-E5B9-4157-A443-2C3D65C2198A}" destId="{F1A37082-904B-474D-B8A5-F5D6BFD147FD}" srcOrd="1" destOrd="0" parTransId="{66DDEAB9-66C0-4EFF-AB28-DD5BD489370A}" sibTransId="{B435C76E-2153-4684-8206-5CB7045B71BD}"/>
    <dgm:cxn modelId="{56DAFD53-7EF2-49F9-BB40-898D43CEB555}" srcId="{849BD832-E5B9-4157-A443-2C3D65C2198A}" destId="{27AB09AF-5062-4259-A0B5-61429E51ED20}" srcOrd="0" destOrd="0" parTransId="{1C9B5A3C-CBE7-4DFD-B417-0AC68900912C}" sibTransId="{7D232B4A-B9EC-4975-9924-66CC5A84B2CA}"/>
    <dgm:cxn modelId="{75CC757D-ACCA-4AB7-A78C-D9B2FA96CD45}" type="presOf" srcId="{F1A37082-904B-474D-B8A5-F5D6BFD147FD}" destId="{CC6FEAF6-B893-4927-B234-C5C88DB8C89A}" srcOrd="0" destOrd="0" presId="urn:microsoft.com/office/officeart/2008/layout/LinedList"/>
    <dgm:cxn modelId="{E05FD880-43BE-41D2-B0C3-10AE6AF64E18}" srcId="{849BD832-E5B9-4157-A443-2C3D65C2198A}" destId="{5E03271E-8C63-404B-BDBD-84C84C5772DE}" srcOrd="7" destOrd="0" parTransId="{F4E03967-65D1-4FA6-B720-39981547A791}" sibTransId="{89CD2265-9DFD-4213-824B-AEBC8AD7F644}"/>
    <dgm:cxn modelId="{6495FAA7-36E7-4666-B5BC-B64ADB6919E7}" type="presOf" srcId="{849BD832-E5B9-4157-A443-2C3D65C2198A}" destId="{17793363-DCBA-4A44-A290-E717C18D5DE2}" srcOrd="0" destOrd="0" presId="urn:microsoft.com/office/officeart/2008/layout/LinedList"/>
    <dgm:cxn modelId="{2859AFA9-89E2-4F7A-ADB6-075C92BDBB94}" type="presOf" srcId="{5E03271E-8C63-404B-BDBD-84C84C5772DE}" destId="{286A2434-43BA-4CE0-BBAE-2634028FBB24}" srcOrd="0" destOrd="0" presId="urn:microsoft.com/office/officeart/2008/layout/LinedList"/>
    <dgm:cxn modelId="{9A7A6DB9-DE6D-4C72-B6DA-3F345157519D}" type="presOf" srcId="{4229C49D-4439-49D6-9487-5AC1D42DC9E1}" destId="{25FD32AE-38DB-40D0-B15C-8E729C7BB8B3}" srcOrd="0" destOrd="0" presId="urn:microsoft.com/office/officeart/2008/layout/LinedList"/>
    <dgm:cxn modelId="{093D72CF-9E59-43F3-BB81-AF9845838259}" srcId="{849BD832-E5B9-4157-A443-2C3D65C2198A}" destId="{15C322DE-F472-4895-9B1A-D5F9456B3097}" srcOrd="2" destOrd="0" parTransId="{880B99F0-90B0-40E2-8C4A-8476692B1146}" sibTransId="{E45E3847-C33F-4B95-A414-5A48D3F68BB9}"/>
    <dgm:cxn modelId="{09EFBAE0-7751-4370-8598-F8BD9E8E265E}" srcId="{849BD832-E5B9-4157-A443-2C3D65C2198A}" destId="{6761F700-AB82-40A9-AA2F-86106AE0806C}" srcOrd="3" destOrd="0" parTransId="{0D939567-A18D-4B0B-801D-9187507EF4FF}" sibTransId="{59B1C932-C7C6-43B6-A68D-B342DD3DCAC5}"/>
    <dgm:cxn modelId="{329112F7-D3C6-4D85-86F8-D4EBBC7D885C}" srcId="{849BD832-E5B9-4157-A443-2C3D65C2198A}" destId="{4229C49D-4439-49D6-9487-5AC1D42DC9E1}" srcOrd="6" destOrd="0" parTransId="{7AB2FE8E-9244-41AB-9F39-AEF58E2B2269}" sibTransId="{CE7B3917-81BB-4446-808D-0F24C02F3B48}"/>
    <dgm:cxn modelId="{13CC59E6-0516-4B28-8B3D-9906D4CDA227}" type="presParOf" srcId="{17793363-DCBA-4A44-A290-E717C18D5DE2}" destId="{C21B094D-8D0F-4792-B98F-BA98F904E736}" srcOrd="0" destOrd="0" presId="urn:microsoft.com/office/officeart/2008/layout/LinedList"/>
    <dgm:cxn modelId="{BC8C2E34-5C6B-435E-AE03-B0BC90F9427D}" type="presParOf" srcId="{17793363-DCBA-4A44-A290-E717C18D5DE2}" destId="{19B40990-EBC1-4EF9-98D5-50162AD35C1B}" srcOrd="1" destOrd="0" presId="urn:microsoft.com/office/officeart/2008/layout/LinedList"/>
    <dgm:cxn modelId="{1A7FB5BC-63F2-4BE1-B939-A9C3684F2EDD}" type="presParOf" srcId="{19B40990-EBC1-4EF9-98D5-50162AD35C1B}" destId="{B46DA0CA-6D60-4D50-9CC9-E7344F53962F}" srcOrd="0" destOrd="0" presId="urn:microsoft.com/office/officeart/2008/layout/LinedList"/>
    <dgm:cxn modelId="{7F333D77-C3FA-4FB8-92B0-75F63B811CC7}" type="presParOf" srcId="{19B40990-EBC1-4EF9-98D5-50162AD35C1B}" destId="{94F7A37A-CDF9-4E2A-865A-C8654DAAB910}" srcOrd="1" destOrd="0" presId="urn:microsoft.com/office/officeart/2008/layout/LinedList"/>
    <dgm:cxn modelId="{E37FC0EE-9824-442C-AF70-350D76A7D883}" type="presParOf" srcId="{17793363-DCBA-4A44-A290-E717C18D5DE2}" destId="{B9A54B0F-A216-458B-8978-2DCA6CBBB740}" srcOrd="2" destOrd="0" presId="urn:microsoft.com/office/officeart/2008/layout/LinedList"/>
    <dgm:cxn modelId="{1C4610F2-377E-4715-9F08-8FB295EB9B65}" type="presParOf" srcId="{17793363-DCBA-4A44-A290-E717C18D5DE2}" destId="{04BC5836-9A79-445E-B8B9-61298CBB6FD4}" srcOrd="3" destOrd="0" presId="urn:microsoft.com/office/officeart/2008/layout/LinedList"/>
    <dgm:cxn modelId="{61A0FF6F-FB80-4489-B654-1B8B13BED3A8}" type="presParOf" srcId="{04BC5836-9A79-445E-B8B9-61298CBB6FD4}" destId="{CC6FEAF6-B893-4927-B234-C5C88DB8C89A}" srcOrd="0" destOrd="0" presId="urn:microsoft.com/office/officeart/2008/layout/LinedList"/>
    <dgm:cxn modelId="{9961B6D9-77D5-486A-9208-92A4A0BB0316}" type="presParOf" srcId="{04BC5836-9A79-445E-B8B9-61298CBB6FD4}" destId="{30B69CA6-D81D-4185-9C5E-D4FCD2D10336}" srcOrd="1" destOrd="0" presId="urn:microsoft.com/office/officeart/2008/layout/LinedList"/>
    <dgm:cxn modelId="{C2AEED2F-6AD1-485F-AF32-47E97E7F263A}" type="presParOf" srcId="{17793363-DCBA-4A44-A290-E717C18D5DE2}" destId="{FE2911D6-6533-4A71-9AD6-28DB2018C210}" srcOrd="4" destOrd="0" presId="urn:microsoft.com/office/officeart/2008/layout/LinedList"/>
    <dgm:cxn modelId="{5EA82C0C-B6C2-400B-8B0A-223DFF63FDB7}" type="presParOf" srcId="{17793363-DCBA-4A44-A290-E717C18D5DE2}" destId="{B325A2C5-F08E-4B41-9D70-453F2D98C159}" srcOrd="5" destOrd="0" presId="urn:microsoft.com/office/officeart/2008/layout/LinedList"/>
    <dgm:cxn modelId="{FB56814B-22D7-48B5-A805-A1023122197E}" type="presParOf" srcId="{B325A2C5-F08E-4B41-9D70-453F2D98C159}" destId="{5158AD7A-B29E-4785-8E91-11D062F5B408}" srcOrd="0" destOrd="0" presId="urn:microsoft.com/office/officeart/2008/layout/LinedList"/>
    <dgm:cxn modelId="{600DB5F2-B801-4FC4-88BA-A61072110B8C}" type="presParOf" srcId="{B325A2C5-F08E-4B41-9D70-453F2D98C159}" destId="{F5A32F77-9646-487D-B619-5DF575EDBA7C}" srcOrd="1" destOrd="0" presId="urn:microsoft.com/office/officeart/2008/layout/LinedList"/>
    <dgm:cxn modelId="{8B556967-4B39-46E7-A88B-EDA87A3F84D7}" type="presParOf" srcId="{17793363-DCBA-4A44-A290-E717C18D5DE2}" destId="{A2DA0745-BF6C-4756-9FE0-73BA22713848}" srcOrd="6" destOrd="0" presId="urn:microsoft.com/office/officeart/2008/layout/LinedList"/>
    <dgm:cxn modelId="{71DB1919-9CAB-4B42-A446-652CF2069BC3}" type="presParOf" srcId="{17793363-DCBA-4A44-A290-E717C18D5DE2}" destId="{ED0DC245-D905-4A79-A2C6-63DF85611F5B}" srcOrd="7" destOrd="0" presId="urn:microsoft.com/office/officeart/2008/layout/LinedList"/>
    <dgm:cxn modelId="{369F8B52-251C-4E48-A98A-948C13E51D22}" type="presParOf" srcId="{ED0DC245-D905-4A79-A2C6-63DF85611F5B}" destId="{D7473138-95D1-43DD-BF3B-887B1C57BD12}" srcOrd="0" destOrd="0" presId="urn:microsoft.com/office/officeart/2008/layout/LinedList"/>
    <dgm:cxn modelId="{FF4DDB61-9B41-486A-9A0E-73E966112A58}" type="presParOf" srcId="{ED0DC245-D905-4A79-A2C6-63DF85611F5B}" destId="{15431725-2F0E-40CA-ACF4-8B48F168A0A0}" srcOrd="1" destOrd="0" presId="urn:microsoft.com/office/officeart/2008/layout/LinedList"/>
    <dgm:cxn modelId="{7865D174-A88D-408E-BEC9-670604132C68}" type="presParOf" srcId="{17793363-DCBA-4A44-A290-E717C18D5DE2}" destId="{D58683DE-B80C-4AC4-BE4C-3B0D415F6214}" srcOrd="8" destOrd="0" presId="urn:microsoft.com/office/officeart/2008/layout/LinedList"/>
    <dgm:cxn modelId="{D1BDBEF0-8752-4EE9-9034-F05C8A593B3C}" type="presParOf" srcId="{17793363-DCBA-4A44-A290-E717C18D5DE2}" destId="{B7EE1D7F-1010-420B-B91B-3593C2464D19}" srcOrd="9" destOrd="0" presId="urn:microsoft.com/office/officeart/2008/layout/LinedList"/>
    <dgm:cxn modelId="{B2A0370F-5F59-459C-B9D0-FEEE935C0C3F}" type="presParOf" srcId="{B7EE1D7F-1010-420B-B91B-3593C2464D19}" destId="{8C20EA3B-371C-4797-A27C-6F9B4315C73A}" srcOrd="0" destOrd="0" presId="urn:microsoft.com/office/officeart/2008/layout/LinedList"/>
    <dgm:cxn modelId="{52921915-D5E7-4C83-85C0-F43C3DAEC5AE}" type="presParOf" srcId="{B7EE1D7F-1010-420B-B91B-3593C2464D19}" destId="{77002738-D81E-4797-AAE0-2817E768E61F}" srcOrd="1" destOrd="0" presId="urn:microsoft.com/office/officeart/2008/layout/LinedList"/>
    <dgm:cxn modelId="{64598B8D-E0F5-4DF2-8C9B-D8AE62553072}" type="presParOf" srcId="{17793363-DCBA-4A44-A290-E717C18D5DE2}" destId="{B0EBE64C-5769-40DB-A7FB-E00EF55CFA9D}" srcOrd="10" destOrd="0" presId="urn:microsoft.com/office/officeart/2008/layout/LinedList"/>
    <dgm:cxn modelId="{E48C2B7E-4555-4F37-B377-1334D169EC35}" type="presParOf" srcId="{17793363-DCBA-4A44-A290-E717C18D5DE2}" destId="{6D4B90CB-1CC3-483B-9533-4A31E989B794}" srcOrd="11" destOrd="0" presId="urn:microsoft.com/office/officeart/2008/layout/LinedList"/>
    <dgm:cxn modelId="{03EE629F-B868-428D-A945-8A4AE50DFB2E}" type="presParOf" srcId="{6D4B90CB-1CC3-483B-9533-4A31E989B794}" destId="{B00398B7-A237-4C3C-B788-3C26A00736FA}" srcOrd="0" destOrd="0" presId="urn:microsoft.com/office/officeart/2008/layout/LinedList"/>
    <dgm:cxn modelId="{CA360109-AD99-453A-B156-92D9B342E698}" type="presParOf" srcId="{6D4B90CB-1CC3-483B-9533-4A31E989B794}" destId="{7CBF80A4-6872-482D-8BB3-21810D36AB7B}" srcOrd="1" destOrd="0" presId="urn:microsoft.com/office/officeart/2008/layout/LinedList"/>
    <dgm:cxn modelId="{AF18183D-FB05-474A-BDC9-88BFE0FF53D9}" type="presParOf" srcId="{17793363-DCBA-4A44-A290-E717C18D5DE2}" destId="{86CFAE0F-8376-4371-BC9F-23295B5190E3}" srcOrd="12" destOrd="0" presId="urn:microsoft.com/office/officeart/2008/layout/LinedList"/>
    <dgm:cxn modelId="{499B6EB6-E558-4EED-8666-FD7F713F97FC}" type="presParOf" srcId="{17793363-DCBA-4A44-A290-E717C18D5DE2}" destId="{CBABF0E6-E27B-4E34-A168-8159C152C0CF}" srcOrd="13" destOrd="0" presId="urn:microsoft.com/office/officeart/2008/layout/LinedList"/>
    <dgm:cxn modelId="{37B0D102-168C-4282-913E-7E4181BB22F7}" type="presParOf" srcId="{CBABF0E6-E27B-4E34-A168-8159C152C0CF}" destId="{25FD32AE-38DB-40D0-B15C-8E729C7BB8B3}" srcOrd="0" destOrd="0" presId="urn:microsoft.com/office/officeart/2008/layout/LinedList"/>
    <dgm:cxn modelId="{99F735BA-F817-4656-A29B-A42377C256E1}" type="presParOf" srcId="{CBABF0E6-E27B-4E34-A168-8159C152C0CF}" destId="{C31949C8-1780-4F87-9BDB-18B9BBE0325F}" srcOrd="1" destOrd="0" presId="urn:microsoft.com/office/officeart/2008/layout/LinedList"/>
    <dgm:cxn modelId="{983A6BFF-F16D-469B-9FDF-6047DD499704}" type="presParOf" srcId="{17793363-DCBA-4A44-A290-E717C18D5DE2}" destId="{EA1EC63A-9273-4B98-8B01-8EF62D3F1ADE}" srcOrd="14" destOrd="0" presId="urn:microsoft.com/office/officeart/2008/layout/LinedList"/>
    <dgm:cxn modelId="{EEE40106-49F4-4D13-A2D0-BB7AB28440E3}" type="presParOf" srcId="{17793363-DCBA-4A44-A290-E717C18D5DE2}" destId="{81C7DB6F-0107-471A-9355-0C6B12B3B3AD}" srcOrd="15" destOrd="0" presId="urn:microsoft.com/office/officeart/2008/layout/LinedList"/>
    <dgm:cxn modelId="{F9F9D227-CF5B-4E52-A378-E2EE3C16E729}" type="presParOf" srcId="{81C7DB6F-0107-471A-9355-0C6B12B3B3AD}" destId="{286A2434-43BA-4CE0-BBAE-2634028FBB24}" srcOrd="0" destOrd="0" presId="urn:microsoft.com/office/officeart/2008/layout/LinedList"/>
    <dgm:cxn modelId="{1A8BC119-7E7D-40B5-9709-94A7C6EE4534}" type="presParOf" srcId="{81C7DB6F-0107-471A-9355-0C6B12B3B3AD}" destId="{4DF09A76-A92E-450F-9EF3-A13EF58FF20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27A46-7D7A-4D6B-B705-80A31C6E8AE2}">
      <dsp:nvSpPr>
        <dsp:cNvPr id="0" name=""/>
        <dsp:cNvSpPr/>
      </dsp:nvSpPr>
      <dsp:spPr>
        <a:xfrm>
          <a:off x="1015542" y="428463"/>
          <a:ext cx="571113" cy="5711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CB88EE-8991-4E55-B708-2D7F08E76CE1}">
      <dsp:nvSpPr>
        <dsp:cNvPr id="0" name=""/>
        <dsp:cNvSpPr/>
      </dsp:nvSpPr>
      <dsp:spPr>
        <a:xfrm>
          <a:off x="666529" y="1226741"/>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dirty="0">
              <a:latin typeface="Avenir Next LT Pro" panose="020B0504020202020204" pitchFamily="34" charset="77"/>
            </a:rPr>
            <a:t>Housing Rehabilitation</a:t>
          </a:r>
        </a:p>
      </dsp:txBody>
      <dsp:txXfrm>
        <a:off x="666529" y="1226741"/>
        <a:ext cx="1269140" cy="507656"/>
      </dsp:txXfrm>
    </dsp:sp>
    <dsp:sp modelId="{CD7552BA-B523-4E23-986A-2BB9265E142B}">
      <dsp:nvSpPr>
        <dsp:cNvPr id="0" name=""/>
        <dsp:cNvSpPr/>
      </dsp:nvSpPr>
      <dsp:spPr>
        <a:xfrm>
          <a:off x="2506783" y="428463"/>
          <a:ext cx="571113" cy="5711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5FDCFC-86E0-4750-9D09-5B0ECCC03107}">
      <dsp:nvSpPr>
        <dsp:cNvPr id="0" name=""/>
        <dsp:cNvSpPr/>
      </dsp:nvSpPr>
      <dsp:spPr>
        <a:xfrm>
          <a:off x="2157769" y="1226741"/>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a:latin typeface="Avenir Next LT Pro" panose="020B0504020202020204" pitchFamily="34" charset="77"/>
            </a:rPr>
            <a:t>Homeownership Assistance</a:t>
          </a:r>
        </a:p>
      </dsp:txBody>
      <dsp:txXfrm>
        <a:off x="2157769" y="1226741"/>
        <a:ext cx="1269140" cy="507656"/>
      </dsp:txXfrm>
    </dsp:sp>
    <dsp:sp modelId="{A5AEC0EA-78F6-4865-AA46-56B0285DE850}">
      <dsp:nvSpPr>
        <dsp:cNvPr id="0" name=""/>
        <dsp:cNvSpPr/>
      </dsp:nvSpPr>
      <dsp:spPr>
        <a:xfrm>
          <a:off x="3998023" y="428463"/>
          <a:ext cx="571113" cy="571113"/>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5E1C33-9C54-4BEB-A94E-B4BAD7D05B7D}">
      <dsp:nvSpPr>
        <dsp:cNvPr id="0" name=""/>
        <dsp:cNvSpPr/>
      </dsp:nvSpPr>
      <dsp:spPr>
        <a:xfrm>
          <a:off x="3649009" y="1226741"/>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a:latin typeface="Avenir Next LT Pro" panose="020B0504020202020204" pitchFamily="34" charset="77"/>
            </a:rPr>
            <a:t>Public Facilities and Improvements</a:t>
          </a:r>
        </a:p>
      </dsp:txBody>
      <dsp:txXfrm>
        <a:off x="3649009" y="1226741"/>
        <a:ext cx="1269140" cy="507656"/>
      </dsp:txXfrm>
    </dsp:sp>
    <dsp:sp modelId="{599217BC-6562-47C4-A11A-EA4D8E5A219F}">
      <dsp:nvSpPr>
        <dsp:cNvPr id="0" name=""/>
        <dsp:cNvSpPr/>
      </dsp:nvSpPr>
      <dsp:spPr>
        <a:xfrm>
          <a:off x="5489263" y="428463"/>
          <a:ext cx="571113" cy="5711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899389-FD3D-453D-9768-15FF644ABD3A}">
      <dsp:nvSpPr>
        <dsp:cNvPr id="0" name=""/>
        <dsp:cNvSpPr/>
      </dsp:nvSpPr>
      <dsp:spPr>
        <a:xfrm>
          <a:off x="5140249" y="1226741"/>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a:latin typeface="Avenir Next LT Pro" panose="020B0504020202020204" pitchFamily="34" charset="77"/>
            </a:rPr>
            <a:t>Blight Removal Demolition/Site Preparation</a:t>
          </a:r>
        </a:p>
      </dsp:txBody>
      <dsp:txXfrm>
        <a:off x="5140249" y="1226741"/>
        <a:ext cx="1269140" cy="507656"/>
      </dsp:txXfrm>
    </dsp:sp>
    <dsp:sp modelId="{F9B1DFAF-77F5-46DC-8E60-DB72A4B2CABB}">
      <dsp:nvSpPr>
        <dsp:cNvPr id="0" name=""/>
        <dsp:cNvSpPr/>
      </dsp:nvSpPr>
      <dsp:spPr>
        <a:xfrm>
          <a:off x="6980503" y="428463"/>
          <a:ext cx="571113" cy="57111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CB3739-5AF6-4E73-84C7-391EF39D037A}">
      <dsp:nvSpPr>
        <dsp:cNvPr id="0" name=""/>
        <dsp:cNvSpPr/>
      </dsp:nvSpPr>
      <dsp:spPr>
        <a:xfrm>
          <a:off x="6631490" y="1226741"/>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a:latin typeface="Avenir Next LT Pro" panose="020B0504020202020204" pitchFamily="34" charset="77"/>
            </a:rPr>
            <a:t>Code Enforcement</a:t>
          </a:r>
        </a:p>
      </dsp:txBody>
      <dsp:txXfrm>
        <a:off x="6631490" y="1226741"/>
        <a:ext cx="1269140" cy="507656"/>
      </dsp:txXfrm>
    </dsp:sp>
    <dsp:sp modelId="{C5B42EDA-F122-4EE8-9735-5A4AD1728AB1}">
      <dsp:nvSpPr>
        <dsp:cNvPr id="0" name=""/>
        <dsp:cNvSpPr/>
      </dsp:nvSpPr>
      <dsp:spPr>
        <a:xfrm>
          <a:off x="8471743" y="428463"/>
          <a:ext cx="571113" cy="57111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67361C-D3AF-4A5B-A3B6-B10A4E46DD07}">
      <dsp:nvSpPr>
        <dsp:cNvPr id="0" name=""/>
        <dsp:cNvSpPr/>
      </dsp:nvSpPr>
      <dsp:spPr>
        <a:xfrm>
          <a:off x="8122730" y="1226741"/>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a:latin typeface="Avenir Next LT Pro" panose="020B0504020202020204" pitchFamily="34" charset="77"/>
            </a:rPr>
            <a:t>Economic Development</a:t>
          </a:r>
        </a:p>
      </dsp:txBody>
      <dsp:txXfrm>
        <a:off x="8122730" y="1226741"/>
        <a:ext cx="1269140" cy="507656"/>
      </dsp:txXfrm>
    </dsp:sp>
    <dsp:sp modelId="{04D03EBF-D843-4BE5-8FAC-921FC028CBC2}">
      <dsp:nvSpPr>
        <dsp:cNvPr id="0" name=""/>
        <dsp:cNvSpPr/>
      </dsp:nvSpPr>
      <dsp:spPr>
        <a:xfrm>
          <a:off x="3998023" y="2051682"/>
          <a:ext cx="571113" cy="571113"/>
        </a:xfrm>
        <a:prstGeom prst="rect">
          <a:avLst/>
        </a:prstGeom>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E74FB4-BFB2-4C17-9C78-94C778C14CFC}">
      <dsp:nvSpPr>
        <dsp:cNvPr id="0" name=""/>
        <dsp:cNvSpPr/>
      </dsp:nvSpPr>
      <dsp:spPr>
        <a:xfrm>
          <a:off x="3649009" y="2849960"/>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a:latin typeface="Avenir Next LT Pro" panose="020B0504020202020204" pitchFamily="34" charset="77"/>
            </a:rPr>
            <a:t>Acquisition / Disposition of Real Property</a:t>
          </a:r>
        </a:p>
      </dsp:txBody>
      <dsp:txXfrm>
        <a:off x="3649009" y="2849960"/>
        <a:ext cx="1269140" cy="507656"/>
      </dsp:txXfrm>
    </dsp:sp>
    <dsp:sp modelId="{97B17D4E-2394-43F0-9520-4FB1A0A4611E}">
      <dsp:nvSpPr>
        <dsp:cNvPr id="0" name=""/>
        <dsp:cNvSpPr/>
      </dsp:nvSpPr>
      <dsp:spPr>
        <a:xfrm>
          <a:off x="5489263" y="2051682"/>
          <a:ext cx="571113" cy="571113"/>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6134B0-618B-499A-8D7D-C2B06C72335F}">
      <dsp:nvSpPr>
        <dsp:cNvPr id="0" name=""/>
        <dsp:cNvSpPr/>
      </dsp:nvSpPr>
      <dsp:spPr>
        <a:xfrm>
          <a:off x="5140249" y="2849960"/>
          <a:ext cx="1269140" cy="5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b="0" i="0" kern="1200">
              <a:latin typeface="Avenir Next LT Pro" panose="020B0504020202020204" pitchFamily="34" charset="77"/>
            </a:rPr>
            <a:t>Public Services</a:t>
          </a:r>
        </a:p>
      </dsp:txBody>
      <dsp:txXfrm>
        <a:off x="5140249" y="2849960"/>
        <a:ext cx="1269140" cy="5076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DEBE47-A16E-49AF-AEEA-4E7898689DF9}">
      <dsp:nvSpPr>
        <dsp:cNvPr id="0" name=""/>
        <dsp:cNvSpPr/>
      </dsp:nvSpPr>
      <dsp:spPr>
        <a:xfrm>
          <a:off x="0" y="100122"/>
          <a:ext cx="6515100" cy="383760"/>
        </a:xfrm>
        <a:prstGeom prst="roundRect">
          <a:avLst/>
        </a:prstGeom>
        <a:solidFill>
          <a:schemeClr val="bg2">
            <a:lumMod val="5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Employment Training</a:t>
          </a:r>
        </a:p>
      </dsp:txBody>
      <dsp:txXfrm>
        <a:off x="18734" y="118856"/>
        <a:ext cx="6477632" cy="346292"/>
      </dsp:txXfrm>
    </dsp:sp>
    <dsp:sp modelId="{3B5434AE-334E-4C00-92FC-2053A79742E3}">
      <dsp:nvSpPr>
        <dsp:cNvPr id="0" name=""/>
        <dsp:cNvSpPr/>
      </dsp:nvSpPr>
      <dsp:spPr>
        <a:xfrm>
          <a:off x="0" y="529962"/>
          <a:ext cx="6515100" cy="383760"/>
        </a:xfrm>
        <a:prstGeom prst="roundRect">
          <a:avLst/>
        </a:prstGeom>
        <a:solidFill>
          <a:schemeClr val="tx1">
            <a:lumMod val="65000"/>
            <a:lumOff val="3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Crime Prevention </a:t>
          </a:r>
        </a:p>
      </dsp:txBody>
      <dsp:txXfrm>
        <a:off x="18734" y="548696"/>
        <a:ext cx="6477632" cy="346292"/>
      </dsp:txXfrm>
    </dsp:sp>
    <dsp:sp modelId="{C0313705-DF6A-428C-98F9-6ED244FC1926}">
      <dsp:nvSpPr>
        <dsp:cNvPr id="0" name=""/>
        <dsp:cNvSpPr/>
      </dsp:nvSpPr>
      <dsp:spPr>
        <a:xfrm>
          <a:off x="0" y="959802"/>
          <a:ext cx="6515100" cy="383760"/>
        </a:xfrm>
        <a:prstGeom prst="roundRect">
          <a:avLst/>
        </a:prstGeom>
        <a:solidFill>
          <a:schemeClr val="bg2">
            <a:lumMod val="2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Childcare </a:t>
          </a:r>
        </a:p>
      </dsp:txBody>
      <dsp:txXfrm>
        <a:off x="18734" y="978536"/>
        <a:ext cx="6477632" cy="346292"/>
      </dsp:txXfrm>
    </dsp:sp>
    <dsp:sp modelId="{43F929A6-AFCB-4F4A-AEDE-B144D6F2AD06}">
      <dsp:nvSpPr>
        <dsp:cNvPr id="0" name=""/>
        <dsp:cNvSpPr/>
      </dsp:nvSpPr>
      <dsp:spPr>
        <a:xfrm>
          <a:off x="0" y="1389642"/>
          <a:ext cx="6515100" cy="383760"/>
        </a:xfrm>
        <a:prstGeom prst="roundRect">
          <a:avLst/>
        </a:prstGeom>
        <a:solidFill>
          <a:schemeClr val="bg2">
            <a:lumMod val="5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Health Care </a:t>
          </a:r>
        </a:p>
      </dsp:txBody>
      <dsp:txXfrm>
        <a:off x="18734" y="1408376"/>
        <a:ext cx="6477632" cy="346292"/>
      </dsp:txXfrm>
    </dsp:sp>
    <dsp:sp modelId="{7F5FF424-68B2-4C87-9B68-28B68F7B996B}">
      <dsp:nvSpPr>
        <dsp:cNvPr id="0" name=""/>
        <dsp:cNvSpPr/>
      </dsp:nvSpPr>
      <dsp:spPr>
        <a:xfrm>
          <a:off x="0" y="1819482"/>
          <a:ext cx="6515100" cy="383760"/>
        </a:xfrm>
        <a:prstGeom prst="roundRect">
          <a:avLst/>
        </a:prstGeom>
        <a:solidFill>
          <a:schemeClr val="bg2">
            <a:lumMod val="2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Drug Abuse Education </a:t>
          </a:r>
        </a:p>
      </dsp:txBody>
      <dsp:txXfrm>
        <a:off x="18734" y="1838216"/>
        <a:ext cx="6477632" cy="346292"/>
      </dsp:txXfrm>
    </dsp:sp>
    <dsp:sp modelId="{1948C91E-FA00-4211-BD45-AAE948BDA3D2}">
      <dsp:nvSpPr>
        <dsp:cNvPr id="0" name=""/>
        <dsp:cNvSpPr/>
      </dsp:nvSpPr>
      <dsp:spPr>
        <a:xfrm>
          <a:off x="0" y="2249322"/>
          <a:ext cx="6515100" cy="383760"/>
        </a:xfrm>
        <a:prstGeom prst="roundRect">
          <a:avLst/>
        </a:prstGeom>
        <a:solidFill>
          <a:schemeClr val="bg2">
            <a:lumMod val="5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Fair Housing Counseling </a:t>
          </a:r>
        </a:p>
      </dsp:txBody>
      <dsp:txXfrm>
        <a:off x="18734" y="2268056"/>
        <a:ext cx="6477632" cy="346292"/>
      </dsp:txXfrm>
    </dsp:sp>
    <dsp:sp modelId="{B368AFB2-6291-42BB-B455-1FFED21389E6}">
      <dsp:nvSpPr>
        <dsp:cNvPr id="0" name=""/>
        <dsp:cNvSpPr/>
      </dsp:nvSpPr>
      <dsp:spPr>
        <a:xfrm>
          <a:off x="0" y="2679162"/>
          <a:ext cx="6515100" cy="383760"/>
        </a:xfrm>
        <a:prstGeom prst="roundRect">
          <a:avLst/>
        </a:prstGeom>
        <a:solidFill>
          <a:schemeClr val="bg2">
            <a:lumMod val="2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Energy Conservation </a:t>
          </a:r>
        </a:p>
      </dsp:txBody>
      <dsp:txXfrm>
        <a:off x="18734" y="2697896"/>
        <a:ext cx="6477632" cy="346292"/>
      </dsp:txXfrm>
    </dsp:sp>
    <dsp:sp modelId="{B2F04FFB-BF7A-4B6B-AF08-0108A1A2F3F0}">
      <dsp:nvSpPr>
        <dsp:cNvPr id="0" name=""/>
        <dsp:cNvSpPr/>
      </dsp:nvSpPr>
      <dsp:spPr>
        <a:xfrm>
          <a:off x="0" y="3109002"/>
          <a:ext cx="6515100" cy="383760"/>
        </a:xfrm>
        <a:prstGeom prst="roundRect">
          <a:avLst/>
        </a:prstGeom>
        <a:solidFill>
          <a:schemeClr val="bg2">
            <a:lumMod val="5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Homebuyer Education</a:t>
          </a:r>
        </a:p>
      </dsp:txBody>
      <dsp:txXfrm>
        <a:off x="18734" y="3127736"/>
        <a:ext cx="6477632" cy="346292"/>
      </dsp:txXfrm>
    </dsp:sp>
    <dsp:sp modelId="{F8476573-5F43-40D7-8AE2-72058BC6E76F}">
      <dsp:nvSpPr>
        <dsp:cNvPr id="0" name=""/>
        <dsp:cNvSpPr/>
      </dsp:nvSpPr>
      <dsp:spPr>
        <a:xfrm>
          <a:off x="0" y="3538842"/>
          <a:ext cx="6515100" cy="383760"/>
        </a:xfrm>
        <a:prstGeom prst="roundRect">
          <a:avLst/>
        </a:prstGeom>
        <a:solidFill>
          <a:schemeClr val="bg2">
            <a:lumMod val="2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venir Next LT Pro" panose="020B0504020202020204" pitchFamily="34" charset="77"/>
            </a:rPr>
            <a:t>Recreation Programs</a:t>
          </a:r>
        </a:p>
      </dsp:txBody>
      <dsp:txXfrm>
        <a:off x="18734" y="3557576"/>
        <a:ext cx="6477632" cy="3462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5413A-4B60-4F8F-A5A0-6F25365A99AB}">
      <dsp:nvSpPr>
        <dsp:cNvPr id="0" name=""/>
        <dsp:cNvSpPr/>
      </dsp:nvSpPr>
      <dsp:spPr>
        <a:xfrm>
          <a:off x="2826465" y="329271"/>
          <a:ext cx="947048" cy="9470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EF04CEF-79FC-4444-87AA-4C6AD7109703}">
      <dsp:nvSpPr>
        <dsp:cNvPr id="0" name=""/>
        <dsp:cNvSpPr/>
      </dsp:nvSpPr>
      <dsp:spPr>
        <a:xfrm>
          <a:off x="2247713" y="1705732"/>
          <a:ext cx="2104552" cy="148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dirty="0">
              <a:latin typeface="Avenir Next LT Pro" panose="020B0504020202020204" pitchFamily="34" charset="77"/>
            </a:rPr>
            <a:t>Benefit Low- and Moderate-Income Persons </a:t>
          </a:r>
        </a:p>
        <a:p>
          <a:pPr marL="0" lvl="0" indent="0" algn="ctr" defTabSz="800100">
            <a:lnSpc>
              <a:spcPct val="100000"/>
            </a:lnSpc>
            <a:spcBef>
              <a:spcPct val="0"/>
            </a:spcBef>
            <a:spcAft>
              <a:spcPct val="35000"/>
            </a:spcAft>
            <a:buNone/>
          </a:pPr>
          <a:r>
            <a:rPr lang="en-US" sz="1800" b="0" i="0" kern="1200" dirty="0">
              <a:latin typeface="Avenir Next LT Pro" panose="020B0504020202020204" pitchFamily="34" charset="77"/>
            </a:rPr>
            <a:t>(at least 70% of grant amount)</a:t>
          </a:r>
        </a:p>
      </dsp:txBody>
      <dsp:txXfrm>
        <a:off x="2247713" y="1705732"/>
        <a:ext cx="2104552" cy="1485000"/>
      </dsp:txXfrm>
    </dsp:sp>
    <dsp:sp modelId="{A0C5249B-825F-49A4-9B26-4857117365D4}">
      <dsp:nvSpPr>
        <dsp:cNvPr id="0" name=""/>
        <dsp:cNvSpPr/>
      </dsp:nvSpPr>
      <dsp:spPr>
        <a:xfrm>
          <a:off x="5299314" y="329271"/>
          <a:ext cx="947048" cy="9470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586128E-2DF9-4C7E-95F1-99020C96E155}">
      <dsp:nvSpPr>
        <dsp:cNvPr id="0" name=""/>
        <dsp:cNvSpPr/>
      </dsp:nvSpPr>
      <dsp:spPr>
        <a:xfrm>
          <a:off x="4720562" y="1705732"/>
          <a:ext cx="2104552" cy="148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dirty="0">
              <a:latin typeface="Avenir Next LT Pro" panose="020B0504020202020204" pitchFamily="34" charset="77"/>
            </a:rPr>
            <a:t>Prevent or Eliminate Blight</a:t>
          </a:r>
        </a:p>
        <a:p>
          <a:pPr marL="0" lvl="0" indent="0" algn="ctr" defTabSz="800100">
            <a:lnSpc>
              <a:spcPct val="100000"/>
            </a:lnSpc>
            <a:spcBef>
              <a:spcPct val="0"/>
            </a:spcBef>
            <a:spcAft>
              <a:spcPct val="35000"/>
            </a:spcAft>
            <a:buNone/>
          </a:pPr>
          <a:r>
            <a:rPr lang="en-US" sz="1800" b="0" i="0" kern="1200" dirty="0">
              <a:latin typeface="Avenir Next LT Pro" panose="020B0504020202020204" pitchFamily="34" charset="77"/>
            </a:rPr>
            <a:t> (not more than 30% of grant amount)</a:t>
          </a:r>
        </a:p>
      </dsp:txBody>
      <dsp:txXfrm>
        <a:off x="4720562" y="1705732"/>
        <a:ext cx="2104552" cy="1485000"/>
      </dsp:txXfrm>
    </dsp:sp>
    <dsp:sp modelId="{7B58BC33-520A-4700-B7E3-E2AA77E14142}">
      <dsp:nvSpPr>
        <dsp:cNvPr id="0" name=""/>
        <dsp:cNvSpPr/>
      </dsp:nvSpPr>
      <dsp:spPr>
        <a:xfrm>
          <a:off x="7772163" y="329271"/>
          <a:ext cx="947048" cy="9470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B5BFE43-41CF-49F7-B245-835791119515}">
      <dsp:nvSpPr>
        <dsp:cNvPr id="0" name=""/>
        <dsp:cNvSpPr/>
      </dsp:nvSpPr>
      <dsp:spPr>
        <a:xfrm>
          <a:off x="7193411" y="1705732"/>
          <a:ext cx="2104552" cy="148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dirty="0">
              <a:latin typeface="Avenir Next LT Pro" panose="020B0504020202020204" pitchFamily="34" charset="77"/>
            </a:rPr>
            <a:t>Urgent Needs </a:t>
          </a:r>
        </a:p>
        <a:p>
          <a:pPr marL="0" lvl="0" indent="0" algn="ctr" defTabSz="800100">
            <a:lnSpc>
              <a:spcPct val="100000"/>
            </a:lnSpc>
            <a:spcBef>
              <a:spcPct val="0"/>
            </a:spcBef>
            <a:spcAft>
              <a:spcPct val="35000"/>
            </a:spcAft>
            <a:buNone/>
          </a:pPr>
          <a:r>
            <a:rPr lang="en-US" sz="1800" b="0" i="0" kern="1200" dirty="0">
              <a:latin typeface="Avenir Next LT Pro" panose="020B0504020202020204" pitchFamily="34" charset="77"/>
            </a:rPr>
            <a:t>when health and welfare are threatened</a:t>
          </a:r>
        </a:p>
      </dsp:txBody>
      <dsp:txXfrm>
        <a:off x="7193411" y="1705732"/>
        <a:ext cx="2104552" cy="1485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27A46-7D7A-4D6B-B705-80A31C6E8AE2}">
      <dsp:nvSpPr>
        <dsp:cNvPr id="0" name=""/>
        <dsp:cNvSpPr/>
      </dsp:nvSpPr>
      <dsp:spPr>
        <a:xfrm>
          <a:off x="1594615" y="333243"/>
          <a:ext cx="808417" cy="8084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CB88EE-8991-4E55-B708-2D7F08E76CE1}">
      <dsp:nvSpPr>
        <dsp:cNvPr id="0" name=""/>
        <dsp:cNvSpPr/>
      </dsp:nvSpPr>
      <dsp:spPr>
        <a:xfrm>
          <a:off x="1100582" y="1423060"/>
          <a:ext cx="1796484" cy="785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dirty="0">
              <a:latin typeface="Garamond" panose="02020404030301010803" pitchFamily="18" charset="0"/>
            </a:rPr>
            <a:t>Housing Rehabilitation</a:t>
          </a:r>
        </a:p>
      </dsp:txBody>
      <dsp:txXfrm>
        <a:off x="1100582" y="1423060"/>
        <a:ext cx="1796484" cy="785961"/>
      </dsp:txXfrm>
    </dsp:sp>
    <dsp:sp modelId="{CD7552BA-B523-4E23-986A-2BB9265E142B}">
      <dsp:nvSpPr>
        <dsp:cNvPr id="0" name=""/>
        <dsp:cNvSpPr/>
      </dsp:nvSpPr>
      <dsp:spPr>
        <a:xfrm>
          <a:off x="3705484" y="333243"/>
          <a:ext cx="808417" cy="8084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F5FDCFC-86E0-4750-9D09-5B0ECCC03107}">
      <dsp:nvSpPr>
        <dsp:cNvPr id="0" name=""/>
        <dsp:cNvSpPr/>
      </dsp:nvSpPr>
      <dsp:spPr>
        <a:xfrm>
          <a:off x="3211451" y="1423060"/>
          <a:ext cx="1796484" cy="785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dirty="0">
              <a:latin typeface="Garamond" panose="02020404030301010803" pitchFamily="18" charset="0"/>
            </a:rPr>
            <a:t>Homeownership Assistance</a:t>
          </a:r>
        </a:p>
      </dsp:txBody>
      <dsp:txXfrm>
        <a:off x="3211451" y="1423060"/>
        <a:ext cx="1796484" cy="785961"/>
      </dsp:txXfrm>
    </dsp:sp>
    <dsp:sp modelId="{04D03EBF-D843-4BE5-8FAC-921FC028CBC2}">
      <dsp:nvSpPr>
        <dsp:cNvPr id="0" name=""/>
        <dsp:cNvSpPr/>
      </dsp:nvSpPr>
      <dsp:spPr>
        <a:xfrm>
          <a:off x="5816354" y="333243"/>
          <a:ext cx="808417" cy="80841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E74FB4-BFB2-4C17-9C78-94C778C14CFC}">
      <dsp:nvSpPr>
        <dsp:cNvPr id="0" name=""/>
        <dsp:cNvSpPr/>
      </dsp:nvSpPr>
      <dsp:spPr>
        <a:xfrm>
          <a:off x="5322320" y="1423060"/>
          <a:ext cx="1796484" cy="785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0" i="0" kern="1200" dirty="0">
              <a:latin typeface="Garamond" panose="02020404030301010803" pitchFamily="18" charset="0"/>
            </a:rPr>
            <a:t>New Construction of Affordable Housing</a:t>
          </a:r>
        </a:p>
      </dsp:txBody>
      <dsp:txXfrm>
        <a:off x="5322320" y="1423060"/>
        <a:ext cx="1796484" cy="785961"/>
      </dsp:txXfrm>
    </dsp:sp>
    <dsp:sp modelId="{97B17D4E-2394-43F0-9520-4FB1A0A4611E}">
      <dsp:nvSpPr>
        <dsp:cNvPr id="0" name=""/>
        <dsp:cNvSpPr/>
      </dsp:nvSpPr>
      <dsp:spPr>
        <a:xfrm>
          <a:off x="7927223" y="333243"/>
          <a:ext cx="808417" cy="808417"/>
        </a:xfrm>
        <a:prstGeom prst="rect">
          <a:avLst/>
        </a:prstGeom>
        <a:blipFill rotWithShape="1">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6134B0-618B-499A-8D7D-C2B06C72335F}">
      <dsp:nvSpPr>
        <dsp:cNvPr id="0" name=""/>
        <dsp:cNvSpPr/>
      </dsp:nvSpPr>
      <dsp:spPr>
        <a:xfrm>
          <a:off x="7433190" y="1423060"/>
          <a:ext cx="1796484" cy="785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b="0" i="0" kern="1200" dirty="0">
              <a:latin typeface="Garamond" panose="02020404030301010803" pitchFamily="18" charset="0"/>
            </a:rPr>
            <a:t>Tenant Based Rental Assistance</a:t>
          </a:r>
        </a:p>
      </dsp:txBody>
      <dsp:txXfrm>
        <a:off x="7433190" y="1423060"/>
        <a:ext cx="1796484" cy="7859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6D35E6-7740-4068-8D60-36FF3869D768}">
      <dsp:nvSpPr>
        <dsp:cNvPr id="0" name=""/>
        <dsp:cNvSpPr/>
      </dsp:nvSpPr>
      <dsp:spPr>
        <a:xfrm>
          <a:off x="0" y="2402"/>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59BEEB-6AF4-4CB8-9F85-1068BD464A91}">
      <dsp:nvSpPr>
        <dsp:cNvPr id="0" name=""/>
        <dsp:cNvSpPr/>
      </dsp:nvSpPr>
      <dsp:spPr>
        <a:xfrm>
          <a:off x="0" y="2402"/>
          <a:ext cx="5641974" cy="819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t>Planning and Administration </a:t>
          </a:r>
          <a:r>
            <a:rPr lang="en-US" sz="2000" kern="1200"/>
            <a:t>(no more than 7.5% of allocation. the Eligible ESG Categories of Activities? </a:t>
          </a:r>
          <a:endParaRPr lang="en-US" sz="2000" kern="1200" dirty="0"/>
        </a:p>
      </dsp:txBody>
      <dsp:txXfrm>
        <a:off x="0" y="2402"/>
        <a:ext cx="5641974" cy="819407"/>
      </dsp:txXfrm>
    </dsp:sp>
    <dsp:sp modelId="{ECD7E1FC-58DF-4A07-B7E6-E2C50F363F82}">
      <dsp:nvSpPr>
        <dsp:cNvPr id="0" name=""/>
        <dsp:cNvSpPr/>
      </dsp:nvSpPr>
      <dsp:spPr>
        <a:xfrm>
          <a:off x="0" y="821810"/>
          <a:ext cx="5641974"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3438D8-A901-452A-A230-391BA9FDEF63}">
      <dsp:nvSpPr>
        <dsp:cNvPr id="0" name=""/>
        <dsp:cNvSpPr/>
      </dsp:nvSpPr>
      <dsp:spPr>
        <a:xfrm>
          <a:off x="0" y="821810"/>
          <a:ext cx="5641974" cy="819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t>Street Outreach;</a:t>
          </a:r>
          <a:endParaRPr lang="en-US" sz="2000" b="1" kern="1200" dirty="0"/>
        </a:p>
      </dsp:txBody>
      <dsp:txXfrm>
        <a:off x="0" y="821810"/>
        <a:ext cx="5641974" cy="819407"/>
      </dsp:txXfrm>
    </dsp:sp>
    <dsp:sp modelId="{1B6E9C4F-ACCF-45CF-9737-8BB519E7C3CC}">
      <dsp:nvSpPr>
        <dsp:cNvPr id="0" name=""/>
        <dsp:cNvSpPr/>
      </dsp:nvSpPr>
      <dsp:spPr>
        <a:xfrm>
          <a:off x="0" y="1641217"/>
          <a:ext cx="5641974"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76AE7C-5DD2-43CA-9193-A10ED394D7AA}">
      <dsp:nvSpPr>
        <dsp:cNvPr id="0" name=""/>
        <dsp:cNvSpPr/>
      </dsp:nvSpPr>
      <dsp:spPr>
        <a:xfrm>
          <a:off x="0" y="1641217"/>
          <a:ext cx="5641974" cy="819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t>Emergency Shelter</a:t>
          </a:r>
          <a:r>
            <a:rPr lang="en-US" sz="2000" kern="1200"/>
            <a:t>;</a:t>
          </a:r>
          <a:endParaRPr lang="en-US" sz="2000" kern="1200" dirty="0"/>
        </a:p>
      </dsp:txBody>
      <dsp:txXfrm>
        <a:off x="0" y="1641217"/>
        <a:ext cx="5641974" cy="819407"/>
      </dsp:txXfrm>
    </dsp:sp>
    <dsp:sp modelId="{20381520-D876-4A15-AE65-BCDDC01A1AF2}">
      <dsp:nvSpPr>
        <dsp:cNvPr id="0" name=""/>
        <dsp:cNvSpPr/>
      </dsp:nvSpPr>
      <dsp:spPr>
        <a:xfrm>
          <a:off x="0" y="2460624"/>
          <a:ext cx="5641974"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3E010A-7E12-439B-88C6-9F2C39EC6415}">
      <dsp:nvSpPr>
        <dsp:cNvPr id="0" name=""/>
        <dsp:cNvSpPr/>
      </dsp:nvSpPr>
      <dsp:spPr>
        <a:xfrm>
          <a:off x="0" y="2460624"/>
          <a:ext cx="5641974" cy="819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t>Homeless Prevention</a:t>
          </a:r>
          <a:r>
            <a:rPr lang="en-US" sz="2000" kern="1200"/>
            <a:t>;</a:t>
          </a:r>
          <a:endParaRPr lang="en-US" sz="2000" kern="1200" dirty="0"/>
        </a:p>
      </dsp:txBody>
      <dsp:txXfrm>
        <a:off x="0" y="2460624"/>
        <a:ext cx="5641974" cy="819407"/>
      </dsp:txXfrm>
    </dsp:sp>
    <dsp:sp modelId="{629D1B70-D4B3-429B-8485-EBF27B0E8378}">
      <dsp:nvSpPr>
        <dsp:cNvPr id="0" name=""/>
        <dsp:cNvSpPr/>
      </dsp:nvSpPr>
      <dsp:spPr>
        <a:xfrm>
          <a:off x="0" y="3280032"/>
          <a:ext cx="5641974"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DEB688-4121-47BC-BB6B-A7E9D15F6581}">
      <dsp:nvSpPr>
        <dsp:cNvPr id="0" name=""/>
        <dsp:cNvSpPr/>
      </dsp:nvSpPr>
      <dsp:spPr>
        <a:xfrm>
          <a:off x="0" y="3280032"/>
          <a:ext cx="5641974" cy="819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t>Rapid Re-Housing Assistance</a:t>
          </a:r>
          <a:r>
            <a:rPr lang="en-US" sz="2000" kern="1200"/>
            <a:t>; and</a:t>
          </a:r>
          <a:endParaRPr lang="en-US" sz="2000" kern="1200" dirty="0"/>
        </a:p>
      </dsp:txBody>
      <dsp:txXfrm>
        <a:off x="0" y="3280032"/>
        <a:ext cx="5641974" cy="819407"/>
      </dsp:txXfrm>
    </dsp:sp>
    <dsp:sp modelId="{6E96118E-1038-4D46-BFCD-7F9918E1BD41}">
      <dsp:nvSpPr>
        <dsp:cNvPr id="0" name=""/>
        <dsp:cNvSpPr/>
      </dsp:nvSpPr>
      <dsp:spPr>
        <a:xfrm>
          <a:off x="0" y="4099439"/>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7C713A-7644-448D-897E-4B40B3FF9EA4}">
      <dsp:nvSpPr>
        <dsp:cNvPr id="0" name=""/>
        <dsp:cNvSpPr/>
      </dsp:nvSpPr>
      <dsp:spPr>
        <a:xfrm>
          <a:off x="0" y="4099439"/>
          <a:ext cx="5641974" cy="8194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100000"/>
            </a:lnSpc>
            <a:spcBef>
              <a:spcPct val="0"/>
            </a:spcBef>
            <a:spcAft>
              <a:spcPct val="35000"/>
            </a:spcAft>
            <a:buNone/>
          </a:pPr>
          <a:r>
            <a:rPr lang="en-US" sz="2000" b="1" kern="1200"/>
            <a:t>Homeless Management Information System (HMIS</a:t>
          </a:r>
          <a:r>
            <a:rPr lang="en-US" sz="2000" kern="1200"/>
            <a:t>). </a:t>
          </a:r>
          <a:endParaRPr lang="en-US" sz="2000" kern="1200" dirty="0"/>
        </a:p>
      </dsp:txBody>
      <dsp:txXfrm>
        <a:off x="0" y="4099439"/>
        <a:ext cx="5641974" cy="8194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F7DC3-811F-42A9-9C40-6C117AAB839C}">
      <dsp:nvSpPr>
        <dsp:cNvPr id="0" name=""/>
        <dsp:cNvSpPr/>
      </dsp:nvSpPr>
      <dsp:spPr>
        <a:xfrm>
          <a:off x="0" y="110858"/>
          <a:ext cx="6797675" cy="1761398"/>
        </a:xfrm>
        <a:prstGeom prst="roundRect">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You have firsthand knowledge of the local housing market and conditions, gaps in services, infrastructure needs, and barriers to opportunity</a:t>
          </a:r>
        </a:p>
      </dsp:txBody>
      <dsp:txXfrm>
        <a:off x="85984" y="196842"/>
        <a:ext cx="6625707" cy="1589430"/>
      </dsp:txXfrm>
    </dsp:sp>
    <dsp:sp modelId="{B774B18B-3D96-4E38-9EF6-90969E175933}">
      <dsp:nvSpPr>
        <dsp:cNvPr id="0" name=""/>
        <dsp:cNvSpPr/>
      </dsp:nvSpPr>
      <dsp:spPr>
        <a:xfrm>
          <a:off x="0" y="1944256"/>
          <a:ext cx="6797675" cy="1761398"/>
        </a:xfrm>
        <a:prstGeom prst="roundRect">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You can help to prioritize the limited amount of funding available to fund activities that will address the most pressing and relevant issues</a:t>
          </a:r>
        </a:p>
      </dsp:txBody>
      <dsp:txXfrm>
        <a:off x="85984" y="2030240"/>
        <a:ext cx="6625707" cy="1589430"/>
      </dsp:txXfrm>
    </dsp:sp>
    <dsp:sp modelId="{3D30DFAC-17E7-4D2B-8989-32F30187380C}">
      <dsp:nvSpPr>
        <dsp:cNvPr id="0" name=""/>
        <dsp:cNvSpPr/>
      </dsp:nvSpPr>
      <dsp:spPr>
        <a:xfrm>
          <a:off x="0" y="3777655"/>
          <a:ext cx="6797675" cy="1761398"/>
        </a:xfrm>
        <a:prstGeom prst="roundRect">
          <a:avLst/>
        </a:prstGeom>
        <a:solidFill>
          <a:schemeClr val="bg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You can help us to identify any obstacles that hinder access to affordable housing of your choice, and access to services that may be addressed with these grant funds</a:t>
          </a:r>
        </a:p>
      </dsp:txBody>
      <dsp:txXfrm>
        <a:off x="85984" y="3863639"/>
        <a:ext cx="6625707" cy="15894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E6729-C318-4BCF-8CAE-B07568359090}">
      <dsp:nvSpPr>
        <dsp:cNvPr id="0" name=""/>
        <dsp:cNvSpPr/>
      </dsp:nvSpPr>
      <dsp:spPr>
        <a:xfrm>
          <a:off x="0" y="641"/>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DC1330-F151-48A4-8CE3-10BFA0022635}">
      <dsp:nvSpPr>
        <dsp:cNvPr id="0" name=""/>
        <dsp:cNvSpPr/>
      </dsp:nvSpPr>
      <dsp:spPr>
        <a:xfrm>
          <a:off x="0" y="641"/>
          <a:ext cx="6492875" cy="1051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Affordability and Accessibility</a:t>
          </a:r>
        </a:p>
      </dsp:txBody>
      <dsp:txXfrm>
        <a:off x="0" y="641"/>
        <a:ext cx="6492875" cy="1051303"/>
      </dsp:txXfrm>
    </dsp:sp>
    <dsp:sp modelId="{9010108F-2E29-43ED-8B6B-925F50716A80}">
      <dsp:nvSpPr>
        <dsp:cNvPr id="0" name=""/>
        <dsp:cNvSpPr/>
      </dsp:nvSpPr>
      <dsp:spPr>
        <a:xfrm>
          <a:off x="0" y="1051945"/>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394FE6-37B5-4FE6-933E-E552C015DEB4}">
      <dsp:nvSpPr>
        <dsp:cNvPr id="0" name=""/>
        <dsp:cNvSpPr/>
      </dsp:nvSpPr>
      <dsp:spPr>
        <a:xfrm>
          <a:off x="0" y="1051945"/>
          <a:ext cx="6492875" cy="1051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Factors impacting cost and availability of affordable housing</a:t>
          </a:r>
        </a:p>
      </dsp:txBody>
      <dsp:txXfrm>
        <a:off x="0" y="1051945"/>
        <a:ext cx="6492875" cy="1051303"/>
      </dsp:txXfrm>
    </dsp:sp>
    <dsp:sp modelId="{9E139D91-7F6F-4E05-BDD2-B1EB2E3B7338}">
      <dsp:nvSpPr>
        <dsp:cNvPr id="0" name=""/>
        <dsp:cNvSpPr/>
      </dsp:nvSpPr>
      <dsp:spPr>
        <a:xfrm>
          <a:off x="0" y="2103248"/>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EC0F22-ED2D-4F76-9A0B-128E76600F76}">
      <dsp:nvSpPr>
        <dsp:cNvPr id="0" name=""/>
        <dsp:cNvSpPr/>
      </dsp:nvSpPr>
      <dsp:spPr>
        <a:xfrm>
          <a:off x="0" y="2103248"/>
          <a:ext cx="6492875" cy="1051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How changing demographics impact housing needs</a:t>
          </a:r>
        </a:p>
      </dsp:txBody>
      <dsp:txXfrm>
        <a:off x="0" y="2103248"/>
        <a:ext cx="6492875" cy="1051303"/>
      </dsp:txXfrm>
    </dsp:sp>
    <dsp:sp modelId="{4EFE3439-6C26-4D84-84DF-C7E2E3391E21}">
      <dsp:nvSpPr>
        <dsp:cNvPr id="0" name=""/>
        <dsp:cNvSpPr/>
      </dsp:nvSpPr>
      <dsp:spPr>
        <a:xfrm>
          <a:off x="0" y="3154551"/>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BDE84A-D1FC-438D-8633-65CD9C0844A4}">
      <dsp:nvSpPr>
        <dsp:cNvPr id="0" name=""/>
        <dsp:cNvSpPr/>
      </dsp:nvSpPr>
      <dsp:spPr>
        <a:xfrm>
          <a:off x="0" y="3154551"/>
          <a:ext cx="6492875" cy="1051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Most prevalent fair housing issues in today’s housing market</a:t>
          </a:r>
        </a:p>
      </dsp:txBody>
      <dsp:txXfrm>
        <a:off x="0" y="3154551"/>
        <a:ext cx="6492875" cy="1051303"/>
      </dsp:txXfrm>
    </dsp:sp>
    <dsp:sp modelId="{B75880E9-D8F8-4BF5-BC3B-01AED56262B4}">
      <dsp:nvSpPr>
        <dsp:cNvPr id="0" name=""/>
        <dsp:cNvSpPr/>
      </dsp:nvSpPr>
      <dsp:spPr>
        <a:xfrm>
          <a:off x="0" y="4205854"/>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BF9699-60F6-4A15-84B1-B7A6F7C98440}">
      <dsp:nvSpPr>
        <dsp:cNvPr id="0" name=""/>
        <dsp:cNvSpPr/>
      </dsp:nvSpPr>
      <dsp:spPr>
        <a:xfrm>
          <a:off x="0" y="4205854"/>
          <a:ext cx="6492875" cy="1051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Font typeface="Symbol" panose="05050102010706020507" pitchFamily="18" charset="2"/>
            <a:buNone/>
          </a:pPr>
          <a:r>
            <a:rPr lang="en-US" sz="2000" kern="1200" dirty="0"/>
            <a:t>Healthy neighborhoods: walkability (sidewalks, lighting, curb cuts), amenities located within neighborhoods (parks, playgrounds, stores, jobs, etc.)</a:t>
          </a:r>
        </a:p>
      </dsp:txBody>
      <dsp:txXfrm>
        <a:off x="0" y="4205854"/>
        <a:ext cx="6492875" cy="10513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8FBA0-2274-45BC-98EE-7752153A2831}">
      <dsp:nvSpPr>
        <dsp:cNvPr id="0" name=""/>
        <dsp:cNvSpPr/>
      </dsp:nvSpPr>
      <dsp:spPr>
        <a:xfrm>
          <a:off x="0" y="641"/>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A82DEF-5022-4CAF-809E-909A176BA486}">
      <dsp:nvSpPr>
        <dsp:cNvPr id="0" name=""/>
        <dsp:cNvSpPr/>
      </dsp:nvSpPr>
      <dsp:spPr>
        <a:xfrm>
          <a:off x="0" y="641"/>
          <a:ext cx="6492875" cy="750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Identifying Special needs populations </a:t>
          </a:r>
        </a:p>
      </dsp:txBody>
      <dsp:txXfrm>
        <a:off x="0" y="641"/>
        <a:ext cx="6492875" cy="750930"/>
      </dsp:txXfrm>
    </dsp:sp>
    <dsp:sp modelId="{21A625B9-7F26-4FE7-90EC-FB910404EFFE}">
      <dsp:nvSpPr>
        <dsp:cNvPr id="0" name=""/>
        <dsp:cNvSpPr/>
      </dsp:nvSpPr>
      <dsp:spPr>
        <a:xfrm>
          <a:off x="0" y="751572"/>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2662C-995A-43B7-901F-A74CE1F52718}">
      <dsp:nvSpPr>
        <dsp:cNvPr id="0" name=""/>
        <dsp:cNvSpPr/>
      </dsp:nvSpPr>
      <dsp:spPr>
        <a:xfrm>
          <a:off x="0" y="751572"/>
          <a:ext cx="6492875" cy="750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Housing needed</a:t>
          </a:r>
        </a:p>
      </dsp:txBody>
      <dsp:txXfrm>
        <a:off x="0" y="751572"/>
        <a:ext cx="6492875" cy="750930"/>
      </dsp:txXfrm>
    </dsp:sp>
    <dsp:sp modelId="{206642FF-0B3E-4179-960B-944C1A93179B}">
      <dsp:nvSpPr>
        <dsp:cNvPr id="0" name=""/>
        <dsp:cNvSpPr/>
      </dsp:nvSpPr>
      <dsp:spPr>
        <a:xfrm>
          <a:off x="0" y="1502503"/>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16E55-8217-48FD-81C8-6D25F5A166D1}">
      <dsp:nvSpPr>
        <dsp:cNvPr id="0" name=""/>
        <dsp:cNvSpPr/>
      </dsp:nvSpPr>
      <dsp:spPr>
        <a:xfrm>
          <a:off x="0" y="1502503"/>
          <a:ext cx="6492875" cy="750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Challenges to housing these populations</a:t>
          </a:r>
        </a:p>
      </dsp:txBody>
      <dsp:txXfrm>
        <a:off x="0" y="1502503"/>
        <a:ext cx="6492875" cy="750930"/>
      </dsp:txXfrm>
    </dsp:sp>
    <dsp:sp modelId="{1DE16C67-F044-4E94-B7BA-DB566B83D3D3}">
      <dsp:nvSpPr>
        <dsp:cNvPr id="0" name=""/>
        <dsp:cNvSpPr/>
      </dsp:nvSpPr>
      <dsp:spPr>
        <a:xfrm>
          <a:off x="0" y="2253434"/>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3B31DF-744D-4621-89C4-21EBC5733BB1}">
      <dsp:nvSpPr>
        <dsp:cNvPr id="0" name=""/>
        <dsp:cNvSpPr/>
      </dsp:nvSpPr>
      <dsp:spPr>
        <a:xfrm>
          <a:off x="0" y="2253434"/>
          <a:ext cx="6492875" cy="750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Underserved subpopulations</a:t>
          </a:r>
        </a:p>
      </dsp:txBody>
      <dsp:txXfrm>
        <a:off x="0" y="2253434"/>
        <a:ext cx="6492875" cy="750930"/>
      </dsp:txXfrm>
    </dsp:sp>
    <dsp:sp modelId="{4CDF4AF3-9063-4456-8AC0-59D268E19AE3}">
      <dsp:nvSpPr>
        <dsp:cNvPr id="0" name=""/>
        <dsp:cNvSpPr/>
      </dsp:nvSpPr>
      <dsp:spPr>
        <a:xfrm>
          <a:off x="0" y="3004365"/>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E004B3-018C-4240-9747-63F2F32D098C}">
      <dsp:nvSpPr>
        <dsp:cNvPr id="0" name=""/>
        <dsp:cNvSpPr/>
      </dsp:nvSpPr>
      <dsp:spPr>
        <a:xfrm>
          <a:off x="0" y="3004365"/>
          <a:ext cx="6492875" cy="750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Supportive services</a:t>
          </a:r>
        </a:p>
      </dsp:txBody>
      <dsp:txXfrm>
        <a:off x="0" y="3004365"/>
        <a:ext cx="6492875" cy="750930"/>
      </dsp:txXfrm>
    </dsp:sp>
    <dsp:sp modelId="{9F91A2B2-3710-4290-BA45-791A8CF9E673}">
      <dsp:nvSpPr>
        <dsp:cNvPr id="0" name=""/>
        <dsp:cNvSpPr/>
      </dsp:nvSpPr>
      <dsp:spPr>
        <a:xfrm>
          <a:off x="0" y="3755296"/>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1B0162-4683-4245-82A4-36B5B8BE54DC}">
      <dsp:nvSpPr>
        <dsp:cNvPr id="0" name=""/>
        <dsp:cNvSpPr/>
      </dsp:nvSpPr>
      <dsp:spPr>
        <a:xfrm>
          <a:off x="0" y="3755296"/>
          <a:ext cx="6492875" cy="750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Challenges accessing services</a:t>
          </a:r>
        </a:p>
      </dsp:txBody>
      <dsp:txXfrm>
        <a:off x="0" y="3755296"/>
        <a:ext cx="6492875" cy="750930"/>
      </dsp:txXfrm>
    </dsp:sp>
    <dsp:sp modelId="{57FD07EF-D505-43A2-8219-5FC0EF7A90FF}">
      <dsp:nvSpPr>
        <dsp:cNvPr id="0" name=""/>
        <dsp:cNvSpPr/>
      </dsp:nvSpPr>
      <dsp:spPr>
        <a:xfrm>
          <a:off x="0" y="4506227"/>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F136F1-317E-4DE5-B07B-B777FDB18C40}">
      <dsp:nvSpPr>
        <dsp:cNvPr id="0" name=""/>
        <dsp:cNvSpPr/>
      </dsp:nvSpPr>
      <dsp:spPr>
        <a:xfrm>
          <a:off x="0" y="4506227"/>
          <a:ext cx="6492875" cy="750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Missing services</a:t>
          </a:r>
        </a:p>
      </dsp:txBody>
      <dsp:txXfrm>
        <a:off x="0" y="4506227"/>
        <a:ext cx="6492875" cy="7509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1B094D-8D0F-4792-B98F-BA98F904E736}">
      <dsp:nvSpPr>
        <dsp:cNvPr id="0" name=""/>
        <dsp:cNvSpPr/>
      </dsp:nvSpPr>
      <dsp:spPr>
        <a:xfrm>
          <a:off x="0" y="0"/>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6DA0CA-6D60-4D50-9CC9-E7344F53962F}">
      <dsp:nvSpPr>
        <dsp:cNvPr id="0" name=""/>
        <dsp:cNvSpPr/>
      </dsp:nvSpPr>
      <dsp:spPr>
        <a:xfrm>
          <a:off x="0" y="0"/>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Significant Developments/Changes</a:t>
          </a:r>
        </a:p>
      </dsp:txBody>
      <dsp:txXfrm>
        <a:off x="0" y="0"/>
        <a:ext cx="6492875" cy="657224"/>
      </dsp:txXfrm>
    </dsp:sp>
    <dsp:sp modelId="{B9A54B0F-A216-458B-8978-2DCA6CBBB740}">
      <dsp:nvSpPr>
        <dsp:cNvPr id="0" name=""/>
        <dsp:cNvSpPr/>
      </dsp:nvSpPr>
      <dsp:spPr>
        <a:xfrm>
          <a:off x="0" y="657224"/>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6FEAF6-B893-4927-B234-C5C88DB8C89A}">
      <dsp:nvSpPr>
        <dsp:cNvPr id="0" name=""/>
        <dsp:cNvSpPr/>
      </dsp:nvSpPr>
      <dsp:spPr>
        <a:xfrm>
          <a:off x="0" y="657224"/>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Workforce Development Initiatives</a:t>
          </a:r>
          <a:endParaRPr lang="en-US" sz="2300" kern="1200" dirty="0"/>
        </a:p>
      </dsp:txBody>
      <dsp:txXfrm>
        <a:off x="0" y="657224"/>
        <a:ext cx="6492875" cy="657224"/>
      </dsp:txXfrm>
    </dsp:sp>
    <dsp:sp modelId="{FE2911D6-6533-4A71-9AD6-28DB2018C210}">
      <dsp:nvSpPr>
        <dsp:cNvPr id="0" name=""/>
        <dsp:cNvSpPr/>
      </dsp:nvSpPr>
      <dsp:spPr>
        <a:xfrm>
          <a:off x="0" y="1314449"/>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58AD7A-B29E-4785-8E91-11D062F5B408}">
      <dsp:nvSpPr>
        <dsp:cNvPr id="0" name=""/>
        <dsp:cNvSpPr/>
      </dsp:nvSpPr>
      <dsp:spPr>
        <a:xfrm>
          <a:off x="0" y="1314449"/>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Small Business Development</a:t>
          </a:r>
        </a:p>
      </dsp:txBody>
      <dsp:txXfrm>
        <a:off x="0" y="1314449"/>
        <a:ext cx="6492875" cy="657224"/>
      </dsp:txXfrm>
    </dsp:sp>
    <dsp:sp modelId="{A2DA0745-BF6C-4756-9FE0-73BA22713848}">
      <dsp:nvSpPr>
        <dsp:cNvPr id="0" name=""/>
        <dsp:cNvSpPr/>
      </dsp:nvSpPr>
      <dsp:spPr>
        <a:xfrm>
          <a:off x="0" y="1971675"/>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473138-95D1-43DD-BF3B-887B1C57BD12}">
      <dsp:nvSpPr>
        <dsp:cNvPr id="0" name=""/>
        <dsp:cNvSpPr/>
      </dsp:nvSpPr>
      <dsp:spPr>
        <a:xfrm>
          <a:off x="0" y="1971675"/>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Economic Empowerment</a:t>
          </a:r>
        </a:p>
      </dsp:txBody>
      <dsp:txXfrm>
        <a:off x="0" y="1971675"/>
        <a:ext cx="6492875" cy="657224"/>
      </dsp:txXfrm>
    </dsp:sp>
    <dsp:sp modelId="{D58683DE-B80C-4AC4-BE4C-3B0D415F6214}">
      <dsp:nvSpPr>
        <dsp:cNvPr id="0" name=""/>
        <dsp:cNvSpPr/>
      </dsp:nvSpPr>
      <dsp:spPr>
        <a:xfrm>
          <a:off x="0" y="2628899"/>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20EA3B-371C-4797-A27C-6F9B4315C73A}">
      <dsp:nvSpPr>
        <dsp:cNvPr id="0" name=""/>
        <dsp:cNvSpPr/>
      </dsp:nvSpPr>
      <dsp:spPr>
        <a:xfrm>
          <a:off x="0" y="2628899"/>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Opportunities and Barriers to Business Attraction</a:t>
          </a:r>
        </a:p>
      </dsp:txBody>
      <dsp:txXfrm>
        <a:off x="0" y="2628899"/>
        <a:ext cx="6492875" cy="657224"/>
      </dsp:txXfrm>
    </dsp:sp>
    <dsp:sp modelId="{B0EBE64C-5769-40DB-A7FB-E00EF55CFA9D}">
      <dsp:nvSpPr>
        <dsp:cNvPr id="0" name=""/>
        <dsp:cNvSpPr/>
      </dsp:nvSpPr>
      <dsp:spPr>
        <a:xfrm>
          <a:off x="0" y="3286125"/>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0398B7-A237-4C3C-B788-3C26A00736FA}">
      <dsp:nvSpPr>
        <dsp:cNvPr id="0" name=""/>
        <dsp:cNvSpPr/>
      </dsp:nvSpPr>
      <dsp:spPr>
        <a:xfrm>
          <a:off x="0" y="3286124"/>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Housing Implications</a:t>
          </a:r>
        </a:p>
      </dsp:txBody>
      <dsp:txXfrm>
        <a:off x="0" y="3286124"/>
        <a:ext cx="6492875" cy="657224"/>
      </dsp:txXfrm>
    </dsp:sp>
    <dsp:sp modelId="{86CFAE0F-8376-4371-BC9F-23295B5190E3}">
      <dsp:nvSpPr>
        <dsp:cNvPr id="0" name=""/>
        <dsp:cNvSpPr/>
      </dsp:nvSpPr>
      <dsp:spPr>
        <a:xfrm>
          <a:off x="0" y="3943350"/>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FD32AE-38DB-40D0-B15C-8E729C7BB8B3}">
      <dsp:nvSpPr>
        <dsp:cNvPr id="0" name=""/>
        <dsp:cNvSpPr/>
      </dsp:nvSpPr>
      <dsp:spPr>
        <a:xfrm>
          <a:off x="0" y="3943349"/>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Broadband Access </a:t>
          </a:r>
        </a:p>
      </dsp:txBody>
      <dsp:txXfrm>
        <a:off x="0" y="3943349"/>
        <a:ext cx="6492875" cy="657224"/>
      </dsp:txXfrm>
    </dsp:sp>
    <dsp:sp modelId="{EA1EC63A-9273-4B98-8B01-8EF62D3F1ADE}">
      <dsp:nvSpPr>
        <dsp:cNvPr id="0" name=""/>
        <dsp:cNvSpPr/>
      </dsp:nvSpPr>
      <dsp:spPr>
        <a:xfrm>
          <a:off x="0" y="4600574"/>
          <a:ext cx="649287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6A2434-43BA-4CE0-BBAE-2634028FBB24}">
      <dsp:nvSpPr>
        <dsp:cNvPr id="0" name=""/>
        <dsp:cNvSpPr/>
      </dsp:nvSpPr>
      <dsp:spPr>
        <a:xfrm>
          <a:off x="0" y="4600574"/>
          <a:ext cx="6492875" cy="657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Natural hazard resilience </a:t>
          </a:r>
        </a:p>
      </dsp:txBody>
      <dsp:txXfrm>
        <a:off x="0" y="4600574"/>
        <a:ext cx="6492875" cy="657224"/>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CDA6B5-E35C-458A-AD78-78FF7BF875A7}" type="datetimeFigureOut">
              <a:rPr lang="en-US" smtClean="0"/>
              <a:t>4/10/2025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6EA6CD-4765-47AA-91D0-9D60E00821CB}" type="slidenum">
              <a:rPr lang="en-US" smtClean="0"/>
              <a:t>‹#›</a:t>
            </a:fld>
            <a:endParaRPr lang="en-US"/>
          </a:p>
        </p:txBody>
      </p:sp>
    </p:spTree>
    <p:extLst>
      <p:ext uri="{BB962C8B-B14F-4D97-AF65-F5344CB8AC3E}">
        <p14:creationId xmlns:p14="http://schemas.microsoft.com/office/powerpoint/2010/main" val="869142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0BC6DB-0E0C-BE43-8159-CC19B8BBEDDE}" type="slidenum">
              <a:rPr lang="en-US" smtClean="0"/>
              <a:t>4</a:t>
            </a:fld>
            <a:endParaRPr lang="en-US"/>
          </a:p>
        </p:txBody>
      </p:sp>
    </p:spTree>
    <p:extLst>
      <p:ext uri="{BB962C8B-B14F-4D97-AF65-F5344CB8AC3E}">
        <p14:creationId xmlns:p14="http://schemas.microsoft.com/office/powerpoint/2010/main" val="379206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C829AB-68F2-4279-B62C-C063670A7D9C}" type="slidenum">
              <a:rPr lang="en-US" smtClean="0"/>
              <a:t>5</a:t>
            </a:fld>
            <a:endParaRPr lang="en-US" dirty="0"/>
          </a:p>
        </p:txBody>
      </p:sp>
    </p:spTree>
    <p:extLst>
      <p:ext uri="{BB962C8B-B14F-4D97-AF65-F5344CB8AC3E}">
        <p14:creationId xmlns:p14="http://schemas.microsoft.com/office/powerpoint/2010/main" val="3117637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C829AB-68F2-4279-B62C-C063670A7D9C}" type="slidenum">
              <a:rPr lang="en-US" smtClean="0"/>
              <a:t>6</a:t>
            </a:fld>
            <a:endParaRPr lang="en-US" dirty="0"/>
          </a:p>
        </p:txBody>
      </p:sp>
    </p:spTree>
    <p:extLst>
      <p:ext uri="{BB962C8B-B14F-4D97-AF65-F5344CB8AC3E}">
        <p14:creationId xmlns:p14="http://schemas.microsoft.com/office/powerpoint/2010/main" val="1515040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C829AB-68F2-4279-B62C-C063670A7D9C}" type="slidenum">
              <a:rPr lang="en-US" smtClean="0"/>
              <a:t>8</a:t>
            </a:fld>
            <a:endParaRPr lang="en-US" dirty="0"/>
          </a:p>
        </p:txBody>
      </p:sp>
    </p:spTree>
    <p:extLst>
      <p:ext uri="{BB962C8B-B14F-4D97-AF65-F5344CB8AC3E}">
        <p14:creationId xmlns:p14="http://schemas.microsoft.com/office/powerpoint/2010/main" val="130414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65CA4D8-DDF6-47AB-A35F-E11B32DF66F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1707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96C992E-A48A-164A-B51F-CB81790F2585}" type="slidenum">
              <a:rPr lang="en-US" smtClean="0"/>
              <a:t>13</a:t>
            </a:fld>
            <a:endParaRPr lang="en-US"/>
          </a:p>
        </p:txBody>
      </p:sp>
    </p:spTree>
    <p:extLst>
      <p:ext uri="{BB962C8B-B14F-4D97-AF65-F5344CB8AC3E}">
        <p14:creationId xmlns:p14="http://schemas.microsoft.com/office/powerpoint/2010/main" val="1348625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554679-7A32-6C42-887A-CDB034DF777C}" type="slidenum">
              <a:rPr lang="en-US" smtClean="0"/>
              <a:t>15</a:t>
            </a:fld>
            <a:endParaRPr lang="en-US"/>
          </a:p>
        </p:txBody>
      </p:sp>
    </p:spTree>
    <p:extLst>
      <p:ext uri="{BB962C8B-B14F-4D97-AF65-F5344CB8AC3E}">
        <p14:creationId xmlns:p14="http://schemas.microsoft.com/office/powerpoint/2010/main" val="990296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Rapid Rehousing</a:t>
            </a:r>
          </a:p>
          <a:p>
            <a:r>
              <a:rPr lang="en-US" dirty="0"/>
              <a:t>Shelter availability</a:t>
            </a:r>
          </a:p>
          <a:p>
            <a:endParaRPr lang="en-US" dirty="0"/>
          </a:p>
        </p:txBody>
      </p:sp>
      <p:sp>
        <p:nvSpPr>
          <p:cNvPr id="4" name="Slide Number Placeholder 3"/>
          <p:cNvSpPr>
            <a:spLocks noGrp="1"/>
          </p:cNvSpPr>
          <p:nvPr>
            <p:ph type="sldNum" sz="quarter" idx="5"/>
          </p:nvPr>
        </p:nvSpPr>
        <p:spPr/>
        <p:txBody>
          <a:bodyPr/>
          <a:lstStyle/>
          <a:p>
            <a:fld id="{596C992E-A48A-164A-B51F-CB81790F2585}" type="slidenum">
              <a:rPr lang="en-US" smtClean="0"/>
              <a:t>16</a:t>
            </a:fld>
            <a:endParaRPr lang="en-US"/>
          </a:p>
        </p:txBody>
      </p:sp>
    </p:spTree>
    <p:extLst>
      <p:ext uri="{BB962C8B-B14F-4D97-AF65-F5344CB8AC3E}">
        <p14:creationId xmlns:p14="http://schemas.microsoft.com/office/powerpoint/2010/main" val="3933414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6C992E-A48A-164A-B51F-CB81790F2585}" type="slidenum">
              <a:rPr lang="en-US" smtClean="0"/>
              <a:t>17</a:t>
            </a:fld>
            <a:endParaRPr lang="en-US"/>
          </a:p>
        </p:txBody>
      </p:sp>
    </p:spTree>
    <p:extLst>
      <p:ext uri="{BB962C8B-B14F-4D97-AF65-F5344CB8AC3E}">
        <p14:creationId xmlns:p14="http://schemas.microsoft.com/office/powerpoint/2010/main" val="110317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04DB7-4059-1B85-41EF-4766093A08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16A99F-3AFF-091E-9AB8-08B1851CEE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7BC0BA-A0C9-CD14-37EA-1430206B1136}"/>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5" name="Footer Placeholder 4">
            <a:extLst>
              <a:ext uri="{FF2B5EF4-FFF2-40B4-BE49-F238E27FC236}">
                <a16:creationId xmlns:a16="http://schemas.microsoft.com/office/drawing/2014/main" id="{BD227F4B-5F2B-C690-2DBC-A9BCE3F4B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A17A2-88E7-ED04-918C-B7917A645BEE}"/>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44831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B6867-FE7E-F06D-C376-8CEED3B1F0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AC5518-910C-8A43-0A25-5643525D2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6F56A-2663-140E-DD9C-65F8F7D1EA35}"/>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5" name="Footer Placeholder 4">
            <a:extLst>
              <a:ext uri="{FF2B5EF4-FFF2-40B4-BE49-F238E27FC236}">
                <a16:creationId xmlns:a16="http://schemas.microsoft.com/office/drawing/2014/main" id="{A6065B24-C81D-BE0E-282C-BEA2C7BCAE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6649-3340-542E-E334-0235998FF186}"/>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346043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63CF30-CE83-55F1-0860-636E0FFEE6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4EDC17-4D83-13B6-880E-341EC1F3FC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A1478B-E746-9CD0-D7FC-17D8C1EE3CA9}"/>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5" name="Footer Placeholder 4">
            <a:extLst>
              <a:ext uri="{FF2B5EF4-FFF2-40B4-BE49-F238E27FC236}">
                <a16:creationId xmlns:a16="http://schemas.microsoft.com/office/drawing/2014/main" id="{699A211E-6488-F5F0-092E-03D6741454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C0E4D-7C9D-1317-2154-82ECE4DD611D}"/>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1130755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_1">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062DFD1-09C0-6845-8219-0846F32EDEFA}"/>
              </a:ext>
            </a:extLst>
          </p:cNvPr>
          <p:cNvSpPr>
            <a:spLocks noGrp="1"/>
          </p:cNvSpPr>
          <p:nvPr>
            <p:ph type="dt" sz="half" idx="10"/>
          </p:nvPr>
        </p:nvSpPr>
        <p:spPr/>
        <p:txBody>
          <a:bodyPr/>
          <a:lstStyle/>
          <a:p>
            <a:fld id="{8F9F391E-143D-F948-ADAE-29AEA3C1EBFB}" type="datetimeFigureOut">
              <a:rPr lang="en-US" smtClean="0"/>
              <a:t>4/10/2025</a:t>
            </a:fld>
            <a:endParaRPr lang="en-US" dirty="0"/>
          </a:p>
        </p:txBody>
      </p:sp>
      <p:sp>
        <p:nvSpPr>
          <p:cNvPr id="4" name="Footer Placeholder 3">
            <a:extLst>
              <a:ext uri="{FF2B5EF4-FFF2-40B4-BE49-F238E27FC236}">
                <a16:creationId xmlns:a16="http://schemas.microsoft.com/office/drawing/2014/main" id="{CB7D7355-C4D0-1F4D-A365-E4AF1D8FED0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2771307-5F5C-D847-B837-8C60542C4B66}"/>
              </a:ext>
            </a:extLst>
          </p:cNvPr>
          <p:cNvSpPr>
            <a:spLocks noGrp="1"/>
          </p:cNvSpPr>
          <p:nvPr>
            <p:ph type="sldNum" sz="quarter" idx="12"/>
          </p:nvPr>
        </p:nvSpPr>
        <p:spPr/>
        <p:txBody>
          <a:bodyPr/>
          <a:lstStyle/>
          <a:p>
            <a:fld id="{31FEFF75-79D2-EE46-877B-299D1510E681}" type="slidenum">
              <a:rPr lang="en-US" smtClean="0"/>
              <a:t>‹#›</a:t>
            </a:fld>
            <a:endParaRPr lang="en-US" dirty="0"/>
          </a:p>
        </p:txBody>
      </p:sp>
      <p:sp>
        <p:nvSpPr>
          <p:cNvPr id="7" name="Title 1">
            <a:extLst>
              <a:ext uri="{FF2B5EF4-FFF2-40B4-BE49-F238E27FC236}">
                <a16:creationId xmlns:a16="http://schemas.microsoft.com/office/drawing/2014/main" id="{9B04801C-3319-AC43-9484-8377A4F8F253}"/>
              </a:ext>
            </a:extLst>
          </p:cNvPr>
          <p:cNvSpPr>
            <a:spLocks noGrp="1"/>
          </p:cNvSpPr>
          <p:nvPr>
            <p:ph type="ctrTitle" hasCustomPrompt="1"/>
          </p:nvPr>
        </p:nvSpPr>
        <p:spPr>
          <a:xfrm>
            <a:off x="1627321" y="339645"/>
            <a:ext cx="10134369" cy="1002552"/>
          </a:xfrm>
        </p:spPr>
        <p:txBody>
          <a:bodyPr lIns="0" rIns="0" anchor="b">
            <a:noAutofit/>
          </a:bodyPr>
          <a:lstStyle>
            <a:lvl1pPr algn="l">
              <a:defRPr sz="4500" b="0" i="0" cap="all" baseline="0">
                <a:solidFill>
                  <a:schemeClr val="accent4">
                    <a:lumMod val="75000"/>
                  </a:schemeClr>
                </a:solidFill>
                <a:latin typeface="Sagona ExtraLight" panose="02020303050505020204" pitchFamily="18" charset="0"/>
              </a:defRPr>
            </a:lvl1pPr>
          </a:lstStyle>
          <a:p>
            <a:r>
              <a:rPr lang="en-US" dirty="0"/>
              <a:t>TITLE GOE HERE</a:t>
            </a:r>
          </a:p>
        </p:txBody>
      </p:sp>
      <p:sp>
        <p:nvSpPr>
          <p:cNvPr id="11" name="Text Placeholder 10">
            <a:extLst>
              <a:ext uri="{FF2B5EF4-FFF2-40B4-BE49-F238E27FC236}">
                <a16:creationId xmlns:a16="http://schemas.microsoft.com/office/drawing/2014/main" id="{3D67D640-AB06-EE4B-868D-F46A30705F62}"/>
              </a:ext>
            </a:extLst>
          </p:cNvPr>
          <p:cNvSpPr>
            <a:spLocks noGrp="1"/>
          </p:cNvSpPr>
          <p:nvPr>
            <p:ph type="body" sz="quarter" idx="14"/>
          </p:nvPr>
        </p:nvSpPr>
        <p:spPr>
          <a:xfrm>
            <a:off x="1627322" y="1507066"/>
            <a:ext cx="10134371" cy="4849283"/>
          </a:xfrm>
        </p:spPr>
        <p:txBody>
          <a:bodyPr lIns="0" rIns="0" anchor="t">
            <a:normAutofit/>
          </a:bodyPr>
          <a:lstStyle>
            <a:lvl1pPr marL="0" indent="0">
              <a:lnSpc>
                <a:spcPct val="100000"/>
              </a:lnSpc>
              <a:buNone/>
              <a:defRPr sz="1600">
                <a:latin typeface="+mj-lt"/>
              </a:defRPr>
            </a:lvl1pPr>
            <a:lvl2pPr marL="457200" indent="0">
              <a:lnSpc>
                <a:spcPct val="100000"/>
              </a:lnSpc>
              <a:buNone/>
              <a:defRPr sz="1600">
                <a:latin typeface="+mj-lt"/>
              </a:defRPr>
            </a:lvl2pPr>
            <a:lvl3pPr marL="914400" indent="0">
              <a:lnSpc>
                <a:spcPct val="100000"/>
              </a:lnSpc>
              <a:buNone/>
              <a:defRPr sz="1600">
                <a:latin typeface="+mj-lt"/>
              </a:defRPr>
            </a:lvl3pPr>
            <a:lvl4pPr marL="1371600" indent="0">
              <a:lnSpc>
                <a:spcPct val="100000"/>
              </a:lnSpc>
              <a:buNone/>
              <a:defRPr sz="1600">
                <a:latin typeface="+mj-lt"/>
              </a:defRPr>
            </a:lvl4pPr>
            <a:lvl5pPr marL="1828800" indent="0">
              <a:lnSpc>
                <a:spcPct val="100000"/>
              </a:lnSpc>
              <a:buNone/>
              <a:defRPr sz="1600">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a:extLst>
              <a:ext uri="{FF2B5EF4-FFF2-40B4-BE49-F238E27FC236}">
                <a16:creationId xmlns:a16="http://schemas.microsoft.com/office/drawing/2014/main" id="{B781E455-9E6F-1B48-A537-F86699963276}"/>
              </a:ext>
            </a:extLst>
          </p:cNvPr>
          <p:cNvCxnSpPr>
            <a:cxnSpLocks/>
          </p:cNvCxnSpPr>
          <p:nvPr userDrawn="1"/>
        </p:nvCxnSpPr>
        <p:spPr>
          <a:xfrm>
            <a:off x="392623" y="1342197"/>
            <a:ext cx="0" cy="0"/>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78CECE2-CD4D-4A44-927A-53FFE158AF1C}"/>
              </a:ext>
            </a:extLst>
          </p:cNvPr>
          <p:cNvCxnSpPr>
            <a:cxnSpLocks/>
          </p:cNvCxnSpPr>
          <p:nvPr userDrawn="1"/>
        </p:nvCxnSpPr>
        <p:spPr>
          <a:xfrm>
            <a:off x="1134319"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781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1596752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AA5ABC3A-9044-45E9-ACD5-7BAEC4582353}"/>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3384739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E447FB2F-346F-4C5D-A2BF-7FFC7AD0E854}"/>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3371404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a:extLst>
              <a:ext uri="{FF2B5EF4-FFF2-40B4-BE49-F238E27FC236}">
                <a16:creationId xmlns:a16="http://schemas.microsoft.com/office/drawing/2014/main" id="{49ABA4E9-A22D-4CFD-A650-E4C3789ADC12}"/>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40233800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02CD5B9F-9D72-41CA-8804-DDE74569503F}"/>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1226086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3">
            <a:extLst>
              <a:ext uri="{FF2B5EF4-FFF2-40B4-BE49-F238E27FC236}">
                <a16:creationId xmlns:a16="http://schemas.microsoft.com/office/drawing/2014/main" id="{50A04221-A3FE-4654-A588-001DF40F7F17}"/>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327523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88F99A1E-83A3-4D2E-95D7-F6A6F4273F49}"/>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36675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F5A79-97D8-2DC6-8BFC-90C197B51D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926B54-AC6D-40FF-86A7-6EA32B6D9C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7F3319-0719-4885-47FF-8AF0B4CF1227}"/>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5" name="Footer Placeholder 4">
            <a:extLst>
              <a:ext uri="{FF2B5EF4-FFF2-40B4-BE49-F238E27FC236}">
                <a16:creationId xmlns:a16="http://schemas.microsoft.com/office/drawing/2014/main" id="{4984F09B-9966-C769-1484-77586F993D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E31B3E-8EB9-EAC9-FC89-B8CDA6AE68C0}"/>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4171467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3">
            <a:extLst>
              <a:ext uri="{FF2B5EF4-FFF2-40B4-BE49-F238E27FC236}">
                <a16:creationId xmlns:a16="http://schemas.microsoft.com/office/drawing/2014/main" id="{E974D0F0-4C55-431D-B80E-2B7E1672C4D9}"/>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3189262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3">
            <a:extLst>
              <a:ext uri="{FF2B5EF4-FFF2-40B4-BE49-F238E27FC236}">
                <a16:creationId xmlns:a16="http://schemas.microsoft.com/office/drawing/2014/main" id="{A07B2990-BC35-413E-A047-82DD7A32AF85}"/>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21307472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51447FED-A504-49DE-928A-96FF77CBCE9F}"/>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1175986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DA4E0C9D-5227-4F31-96EB-FF916AA31493}"/>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882833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4A421A7-EE63-4DC6-B2BF-8807E0212035}" type="datetime1">
              <a:rPr lang="en-US" smtClean="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16180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5267E2-229C-4661-B1FA-76FCB36068DB}" type="datetime1">
              <a:rPr lang="en-US" smtClean="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6879024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9719A-E33D-4D8E-A996-AE0AE48948E6}" type="datetime1">
              <a:rPr lang="en-US" smtClean="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12498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ABE648-7177-448A-86D4-C390C5A83306}" type="datetime1">
              <a:rPr lang="en-US" smtClean="0"/>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71849174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59F9AC-6E63-4B80-A805-5296E2808260}" type="datetime1">
              <a:rPr lang="en-US" smtClean="0"/>
              <a:t>4/10/2025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24844394"/>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3D2841-C551-432A-BE8E-5A2730686C9C}" type="datetime1">
              <a:rPr lang="en-US" smtClean="0"/>
              <a:t>4/10/2025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14031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D910-8A4E-1ECD-F302-55DFF6DF6B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647DDC-12D0-436C-79CE-5A3C5D4F29C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FB09BC-3367-D7B1-0AB9-95C2ED278F56}"/>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5" name="Footer Placeholder 4">
            <a:extLst>
              <a:ext uri="{FF2B5EF4-FFF2-40B4-BE49-F238E27FC236}">
                <a16:creationId xmlns:a16="http://schemas.microsoft.com/office/drawing/2014/main" id="{00F6A608-5CEF-538B-F8B9-4136A5F6C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E5FAD-D431-E664-4B76-25E42168E15D}"/>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4447113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74F4D-7893-4577-9F62-1DB7FE579D2F}" type="datetime1">
              <a:rPr lang="en-US" smtClean="0"/>
              <a:t>4/10/2025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2675323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8E7C0-877D-427D-95A3-4C6153CCA2BF}" type="datetime1">
              <a:rPr lang="en-US" smtClean="0"/>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515639818"/>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F18FC2-22FE-449C-B36A-E777138DB4A1}" type="datetime1">
              <a:rPr lang="en-US" smtClean="0"/>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83124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528996-8207-460C-BD4F-E6C2FBB6A5BB}" type="datetime1">
              <a:rPr lang="en-US" smtClean="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169499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D118A8-5383-4D00-B8A5-E4EC26C5B442}" type="datetime1">
              <a:rPr lang="en-US" smtClean="0"/>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01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075AB-C287-E724-82A5-1057F35A8D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563566-1941-AFF9-B3B1-349B6E07A7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BC08D6-9887-D414-9FBC-1FA0895FE9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FDD483-D92E-BD07-9D4D-40E80EC33D76}"/>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6" name="Footer Placeholder 5">
            <a:extLst>
              <a:ext uri="{FF2B5EF4-FFF2-40B4-BE49-F238E27FC236}">
                <a16:creationId xmlns:a16="http://schemas.microsoft.com/office/drawing/2014/main" id="{8341FEF1-978C-E979-6250-4E4D941849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2AEEC-9754-382B-5DB3-EB031FB4F42F}"/>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2697400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C794-A30E-42F6-2D40-F65030E4DC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6CA46C-29F5-0ED1-9DCF-1CEDB8B0E2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866ABD-679A-CB50-B0CA-817BB323FA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AB6507-7E3B-E280-1212-9660D770B4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96ABB2-8154-B740-9670-4A5ED98428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76269A-3875-FB5D-CEB5-48546796EEF2}"/>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8" name="Footer Placeholder 7">
            <a:extLst>
              <a:ext uri="{FF2B5EF4-FFF2-40B4-BE49-F238E27FC236}">
                <a16:creationId xmlns:a16="http://schemas.microsoft.com/office/drawing/2014/main" id="{3BD53643-1C44-23C1-8DF5-B3D04805AE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99825E-FAC8-D00C-3BE8-79519124B06F}"/>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326039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69E1C-6470-0FAE-BBB0-EB31758924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78FF66-675D-C93E-264E-3654B1CE27AA}"/>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4" name="Footer Placeholder 3">
            <a:extLst>
              <a:ext uri="{FF2B5EF4-FFF2-40B4-BE49-F238E27FC236}">
                <a16:creationId xmlns:a16="http://schemas.microsoft.com/office/drawing/2014/main" id="{554FF73E-50DC-D167-DFF5-D33DEECBAB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192E19-4CE4-E0FF-EEA6-29F0556C48FF}"/>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587806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FD26C0-6754-15E6-0C5B-14D7B0650186}"/>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3" name="Footer Placeholder 2">
            <a:extLst>
              <a:ext uri="{FF2B5EF4-FFF2-40B4-BE49-F238E27FC236}">
                <a16:creationId xmlns:a16="http://schemas.microsoft.com/office/drawing/2014/main" id="{9089F565-782D-C869-4409-2D0C2A5625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F6DAFD-82E5-CC99-BA42-91292E0889C0}"/>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258402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8F888-5A93-BA96-3664-00008EAA37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EF88A6-F460-F3DB-2F2A-B3C98B614A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9935E0-4EF1-9A5A-AF8C-1E92067ADE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93A2BD-1618-E060-4A1F-D3EC118F7BFF}"/>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6" name="Footer Placeholder 5">
            <a:extLst>
              <a:ext uri="{FF2B5EF4-FFF2-40B4-BE49-F238E27FC236}">
                <a16:creationId xmlns:a16="http://schemas.microsoft.com/office/drawing/2014/main" id="{EC27B1BE-DCF2-74A2-08B9-287699A4D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418D4-66C8-79A8-3D5B-BAA2135FEFBE}"/>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313587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66288-B1D1-35A2-C312-B9EBCF1925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242D3D-3CA2-B666-0524-EA6AF7A54D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4E9452-AF90-9DCC-A90C-48A2D1563A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950E19-484B-8E51-0113-2D1028F2921B}"/>
              </a:ext>
            </a:extLst>
          </p:cNvPr>
          <p:cNvSpPr>
            <a:spLocks noGrp="1"/>
          </p:cNvSpPr>
          <p:nvPr>
            <p:ph type="dt" sz="half" idx="10"/>
          </p:nvPr>
        </p:nvSpPr>
        <p:spPr/>
        <p:txBody>
          <a:bodyPr/>
          <a:lstStyle/>
          <a:p>
            <a:fld id="{CAADC4CA-1B0B-425C-B6D8-2EC6C879D323}" type="datetimeFigureOut">
              <a:rPr lang="en-US" smtClean="0"/>
              <a:t>4/10/2025</a:t>
            </a:fld>
            <a:endParaRPr lang="en-US"/>
          </a:p>
        </p:txBody>
      </p:sp>
      <p:sp>
        <p:nvSpPr>
          <p:cNvPr id="6" name="Footer Placeholder 5">
            <a:extLst>
              <a:ext uri="{FF2B5EF4-FFF2-40B4-BE49-F238E27FC236}">
                <a16:creationId xmlns:a16="http://schemas.microsoft.com/office/drawing/2014/main" id="{DD0B43FF-DA1B-F091-90C2-A4CAF533C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883830-9DBF-684D-1091-80810AFC1B13}"/>
              </a:ext>
            </a:extLst>
          </p:cNvPr>
          <p:cNvSpPr>
            <a:spLocks noGrp="1"/>
          </p:cNvSpPr>
          <p:nvPr>
            <p:ph type="sldNum" sz="quarter" idx="12"/>
          </p:nvPr>
        </p:nvSpPr>
        <p:spPr/>
        <p:txBody>
          <a:bodyPr/>
          <a:lstStyle/>
          <a:p>
            <a:fld id="{77F8935D-4509-46AA-8A7D-FBA564CAE1BD}" type="slidenum">
              <a:rPr lang="en-US" smtClean="0"/>
              <a:t>‹#›</a:t>
            </a:fld>
            <a:endParaRPr lang="en-US"/>
          </a:p>
        </p:txBody>
      </p:sp>
    </p:spTree>
    <p:extLst>
      <p:ext uri="{BB962C8B-B14F-4D97-AF65-F5344CB8AC3E}">
        <p14:creationId xmlns:p14="http://schemas.microsoft.com/office/powerpoint/2010/main" val="322629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5265A2-EFBA-1CFD-CFA2-0E8A1BB2B6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B98BAD-18E9-F024-AD48-AFF5F0C67B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F60B6A-54C5-D517-14F8-F622117339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ADC4CA-1B0B-425C-B6D8-2EC6C879D323}" type="datetimeFigureOut">
              <a:rPr lang="en-US" smtClean="0"/>
              <a:t>4/10/2025</a:t>
            </a:fld>
            <a:endParaRPr lang="en-US"/>
          </a:p>
        </p:txBody>
      </p:sp>
      <p:sp>
        <p:nvSpPr>
          <p:cNvPr id="5" name="Footer Placeholder 4">
            <a:extLst>
              <a:ext uri="{FF2B5EF4-FFF2-40B4-BE49-F238E27FC236}">
                <a16:creationId xmlns:a16="http://schemas.microsoft.com/office/drawing/2014/main" id="{688C2771-ACA4-AAAD-4FAB-ADE99CA7F5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65F26CC-8229-F6B6-02DF-8207E23D8E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F8935D-4509-46AA-8A7D-FBA564CAE1BD}" type="slidenum">
              <a:rPr lang="en-US" smtClean="0"/>
              <a:t>‹#›</a:t>
            </a:fld>
            <a:endParaRPr lang="en-US"/>
          </a:p>
        </p:txBody>
      </p:sp>
    </p:spTree>
    <p:extLst>
      <p:ext uri="{BB962C8B-B14F-4D97-AF65-F5344CB8AC3E}">
        <p14:creationId xmlns:p14="http://schemas.microsoft.com/office/powerpoint/2010/main" val="1743261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3503103A-4149-4473-80AF-3C4FCC3DBDE1}"/>
              </a:ext>
            </a:extLst>
          </p:cNvPr>
          <p:cNvSpPr>
            <a:spLocks noGrp="1"/>
          </p:cNvSpPr>
          <p:nvPr>
            <p:ph type="dt" sz="half" idx="2"/>
          </p:nvPr>
        </p:nvSpPr>
        <p:spPr>
          <a:xfrm>
            <a:off x="838199" y="6356350"/>
            <a:ext cx="6914030" cy="365125"/>
          </a:xfrm>
          <a:prstGeom prst="rect">
            <a:avLst/>
          </a:prstGeom>
        </p:spPr>
        <p:txBody>
          <a:bodyPr/>
          <a:lstStyle>
            <a:lvl1pPr>
              <a:defRPr>
                <a:solidFill>
                  <a:srgbClr val="003A5C"/>
                </a:solidFill>
              </a:defRPr>
            </a:lvl1pPr>
          </a:lstStyle>
          <a:p>
            <a:r>
              <a:rPr lang="en-US"/>
              <a:t>1 ‖ Public Meeting ‖  Mullin &amp; Lonergan Associates, Inc. ‖ February 2025</a:t>
            </a:r>
            <a:endParaRPr lang="en-US" dirty="0"/>
          </a:p>
        </p:txBody>
      </p:sp>
    </p:spTree>
    <p:extLst>
      <p:ext uri="{BB962C8B-B14F-4D97-AF65-F5344CB8AC3E}">
        <p14:creationId xmlns:p14="http://schemas.microsoft.com/office/powerpoint/2010/main" val="77808088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A281DD9-957F-4ED2-AA5B-ADA2B085A9B3}" type="datetime1">
              <a:rPr lang="en-US" smtClean="0"/>
              <a:t>4/10/2025</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8A7A6979-0714-4377-B894-6BE4C2D6E202}"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070955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0.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hyperlink" Target="https://www.surveymonkey.com/r/FranklinCountyOH" TargetMode="External"/><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communitydevelopment@franklincountyohio.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0581B61-EB9C-4FED-8E62-AE74FB0BC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1" name="Group 10">
            <a:extLst>
              <a:ext uri="{FF2B5EF4-FFF2-40B4-BE49-F238E27FC236}">
                <a16:creationId xmlns:a16="http://schemas.microsoft.com/office/drawing/2014/main" id="{39198901-5716-4C59-8560-9B4B173886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1765" y="0"/>
            <a:ext cx="10950698" cy="6858000"/>
            <a:chOff x="591765" y="0"/>
            <a:chExt cx="10950698" cy="6858000"/>
          </a:xfrm>
        </p:grpSpPr>
        <p:sp>
          <p:nvSpPr>
            <p:cNvPr id="12" name="Freeform: Shape 11">
              <a:extLst>
                <a:ext uri="{FF2B5EF4-FFF2-40B4-BE49-F238E27FC236}">
                  <a16:creationId xmlns:a16="http://schemas.microsoft.com/office/drawing/2014/main" id="{A1D91B2F-0B68-466B-871D-2350F92FA5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907574" y="0"/>
              <a:ext cx="10399454" cy="6858000"/>
            </a:xfrm>
            <a:custGeom>
              <a:avLst/>
              <a:gdLst>
                <a:gd name="connsiteX0" fmla="*/ 7551973 w 9174595"/>
                <a:gd name="connsiteY0" fmla="*/ 0 h 6858000"/>
                <a:gd name="connsiteX1" fmla="*/ 5634635 w 9174595"/>
                <a:gd name="connsiteY1" fmla="*/ 0 h 6858000"/>
                <a:gd name="connsiteX2" fmla="*/ 5550590 w 9174595"/>
                <a:gd name="connsiteY2" fmla="*/ 0 h 6858000"/>
                <a:gd name="connsiteX3" fmla="*/ 5480986 w 9174595"/>
                <a:gd name="connsiteY3" fmla="*/ 0 h 6858000"/>
                <a:gd name="connsiteX4" fmla="*/ 4886240 w 9174595"/>
                <a:gd name="connsiteY4" fmla="*/ 0 h 6858000"/>
                <a:gd name="connsiteX5" fmla="*/ 4816638 w 9174595"/>
                <a:gd name="connsiteY5" fmla="*/ 0 h 6858000"/>
                <a:gd name="connsiteX6" fmla="*/ 4357958 w 9174595"/>
                <a:gd name="connsiteY6" fmla="*/ 0 h 6858000"/>
                <a:gd name="connsiteX7" fmla="*/ 4288354 w 9174595"/>
                <a:gd name="connsiteY7" fmla="*/ 0 h 6858000"/>
                <a:gd name="connsiteX8" fmla="*/ 3693608 w 9174595"/>
                <a:gd name="connsiteY8" fmla="*/ 0 h 6858000"/>
                <a:gd name="connsiteX9" fmla="*/ 3624006 w 9174595"/>
                <a:gd name="connsiteY9" fmla="*/ 0 h 6858000"/>
                <a:gd name="connsiteX10" fmla="*/ 3276448 w 9174595"/>
                <a:gd name="connsiteY10" fmla="*/ 0 h 6858000"/>
                <a:gd name="connsiteX11" fmla="*/ 1622622 w 9174595"/>
                <a:gd name="connsiteY11" fmla="*/ 0 h 6858000"/>
                <a:gd name="connsiteX12" fmla="*/ 1600504 w 9174595"/>
                <a:gd name="connsiteY12" fmla="*/ 14997 h 6858000"/>
                <a:gd name="connsiteX13" fmla="*/ 0 w 9174595"/>
                <a:gd name="connsiteY13" fmla="*/ 3621656 h 6858000"/>
                <a:gd name="connsiteX14" fmla="*/ 1873886 w 9174595"/>
                <a:gd name="connsiteY14" fmla="*/ 6374814 h 6858000"/>
                <a:gd name="connsiteX15" fmla="*/ 2390406 w 9174595"/>
                <a:gd name="connsiteY15" fmla="*/ 6780599 h 6858000"/>
                <a:gd name="connsiteX16" fmla="*/ 2502136 w 9174595"/>
                <a:gd name="connsiteY16" fmla="*/ 6858000 h 6858000"/>
                <a:gd name="connsiteX17" fmla="*/ 3276448 w 9174595"/>
                <a:gd name="connsiteY17" fmla="*/ 6858000 h 6858000"/>
                <a:gd name="connsiteX18" fmla="*/ 3624006 w 9174595"/>
                <a:gd name="connsiteY18" fmla="*/ 6858000 h 6858000"/>
                <a:gd name="connsiteX19" fmla="*/ 3693608 w 9174595"/>
                <a:gd name="connsiteY19" fmla="*/ 6858000 h 6858000"/>
                <a:gd name="connsiteX20" fmla="*/ 4288354 w 9174595"/>
                <a:gd name="connsiteY20" fmla="*/ 6858000 h 6858000"/>
                <a:gd name="connsiteX21" fmla="*/ 4357958 w 9174595"/>
                <a:gd name="connsiteY21" fmla="*/ 6858000 h 6858000"/>
                <a:gd name="connsiteX22" fmla="*/ 4816638 w 9174595"/>
                <a:gd name="connsiteY22" fmla="*/ 6858000 h 6858000"/>
                <a:gd name="connsiteX23" fmla="*/ 4886240 w 9174595"/>
                <a:gd name="connsiteY23" fmla="*/ 6858000 h 6858000"/>
                <a:gd name="connsiteX24" fmla="*/ 5480986 w 9174595"/>
                <a:gd name="connsiteY24" fmla="*/ 6858000 h 6858000"/>
                <a:gd name="connsiteX25" fmla="*/ 5550590 w 9174595"/>
                <a:gd name="connsiteY25" fmla="*/ 6858000 h 6858000"/>
                <a:gd name="connsiteX26" fmla="*/ 5634635 w 9174595"/>
                <a:gd name="connsiteY26" fmla="*/ 6858000 h 6858000"/>
                <a:gd name="connsiteX27" fmla="*/ 6672460 w 9174595"/>
                <a:gd name="connsiteY27" fmla="*/ 6858000 h 6858000"/>
                <a:gd name="connsiteX28" fmla="*/ 6784188 w 9174595"/>
                <a:gd name="connsiteY28" fmla="*/ 6780599 h 6858000"/>
                <a:gd name="connsiteX29" fmla="*/ 7300708 w 9174595"/>
                <a:gd name="connsiteY29" fmla="*/ 6374814 h 6858000"/>
                <a:gd name="connsiteX30" fmla="*/ 9174595 w 9174595"/>
                <a:gd name="connsiteY30" fmla="*/ 3621656 h 6858000"/>
                <a:gd name="connsiteX31" fmla="*/ 7574092 w 9174595"/>
                <a:gd name="connsiteY3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74595" h="6858000">
                  <a:moveTo>
                    <a:pt x="7551973" y="0"/>
                  </a:moveTo>
                  <a:lnTo>
                    <a:pt x="5634635" y="0"/>
                  </a:lnTo>
                  <a:lnTo>
                    <a:pt x="5550590" y="0"/>
                  </a:lnTo>
                  <a:lnTo>
                    <a:pt x="5480986" y="0"/>
                  </a:lnTo>
                  <a:lnTo>
                    <a:pt x="4886240" y="0"/>
                  </a:lnTo>
                  <a:lnTo>
                    <a:pt x="4816638" y="0"/>
                  </a:lnTo>
                  <a:lnTo>
                    <a:pt x="4357958" y="0"/>
                  </a:lnTo>
                  <a:lnTo>
                    <a:pt x="4288354" y="0"/>
                  </a:lnTo>
                  <a:lnTo>
                    <a:pt x="3693608" y="0"/>
                  </a:lnTo>
                  <a:lnTo>
                    <a:pt x="3624006" y="0"/>
                  </a:lnTo>
                  <a:lnTo>
                    <a:pt x="3276448" y="0"/>
                  </a:lnTo>
                  <a:lnTo>
                    <a:pt x="1622622" y="0"/>
                  </a:lnTo>
                  <a:lnTo>
                    <a:pt x="1600504" y="14997"/>
                  </a:lnTo>
                  <a:cubicBezTo>
                    <a:pt x="573594" y="754641"/>
                    <a:pt x="0" y="2093192"/>
                    <a:pt x="0" y="3621656"/>
                  </a:cubicBezTo>
                  <a:cubicBezTo>
                    <a:pt x="0" y="4969131"/>
                    <a:pt x="928496" y="5602839"/>
                    <a:pt x="1873886" y="6374814"/>
                  </a:cubicBezTo>
                  <a:cubicBezTo>
                    <a:pt x="2046046" y="6515397"/>
                    <a:pt x="2216632" y="6653108"/>
                    <a:pt x="2390406" y="6780599"/>
                  </a:cubicBezTo>
                  <a:lnTo>
                    <a:pt x="2502136" y="6858000"/>
                  </a:lnTo>
                  <a:lnTo>
                    <a:pt x="3276448" y="6858000"/>
                  </a:lnTo>
                  <a:lnTo>
                    <a:pt x="3624006" y="6858000"/>
                  </a:lnTo>
                  <a:lnTo>
                    <a:pt x="3693608" y="6858000"/>
                  </a:lnTo>
                  <a:lnTo>
                    <a:pt x="4288354" y="6858000"/>
                  </a:lnTo>
                  <a:lnTo>
                    <a:pt x="4357958" y="6858000"/>
                  </a:lnTo>
                  <a:lnTo>
                    <a:pt x="4816638" y="6858000"/>
                  </a:lnTo>
                  <a:lnTo>
                    <a:pt x="4886240" y="6858000"/>
                  </a:lnTo>
                  <a:lnTo>
                    <a:pt x="5480986" y="6858000"/>
                  </a:lnTo>
                  <a:lnTo>
                    <a:pt x="5550590" y="6858000"/>
                  </a:lnTo>
                  <a:lnTo>
                    <a:pt x="5634635" y="6858000"/>
                  </a:lnTo>
                  <a:lnTo>
                    <a:pt x="6672460" y="6858000"/>
                  </a:lnTo>
                  <a:lnTo>
                    <a:pt x="6784188" y="6780599"/>
                  </a:lnTo>
                  <a:cubicBezTo>
                    <a:pt x="6957963" y="6653108"/>
                    <a:pt x="7128548" y="6515397"/>
                    <a:pt x="7300708" y="6374814"/>
                  </a:cubicBezTo>
                  <a:cubicBezTo>
                    <a:pt x="8246100" y="5602839"/>
                    <a:pt x="9174595" y="4969131"/>
                    <a:pt x="9174595" y="3621656"/>
                  </a:cubicBezTo>
                  <a:cubicBezTo>
                    <a:pt x="9174595" y="2093192"/>
                    <a:pt x="8601001" y="754641"/>
                    <a:pt x="7574092"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FF7C94E-23C0-4A3B-8021-55058EF02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752814" y="0"/>
              <a:ext cx="2778659"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B0516DB1-0E43-4D56-A51D-F8C67939D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46711" y="0"/>
              <a:ext cx="2664398"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7958EA7-5F20-4E68-8089-D99DC0CC98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91765" y="0"/>
              <a:ext cx="2590095"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29DFFEF3-1EED-4606-884B-6908880F6F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86345" y="0"/>
              <a:ext cx="2556118"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a:extLst>
              <a:ext uri="{FF2B5EF4-FFF2-40B4-BE49-F238E27FC236}">
                <a16:creationId xmlns:a16="http://schemas.microsoft.com/office/drawing/2014/main" id="{D5320AD1-B99A-D263-4F5F-843E808D1BA3}"/>
              </a:ext>
            </a:extLst>
          </p:cNvPr>
          <p:cNvSpPr>
            <a:spLocks noGrp="1"/>
          </p:cNvSpPr>
          <p:nvPr>
            <p:ph type="ctrTitle"/>
          </p:nvPr>
        </p:nvSpPr>
        <p:spPr>
          <a:xfrm>
            <a:off x="1898847" y="2733676"/>
            <a:ext cx="8394306" cy="1771650"/>
          </a:xfrm>
        </p:spPr>
        <p:txBody>
          <a:bodyPr anchor="b">
            <a:noAutofit/>
          </a:bodyPr>
          <a:lstStyle/>
          <a:p>
            <a:r>
              <a:rPr lang="en-US" sz="4000" dirty="0"/>
              <a:t>2025-2029 Consolidated Plan &amp; 2025 Annual Action Plan and Analysis of Impediments to Fair Housing Choice</a:t>
            </a:r>
          </a:p>
        </p:txBody>
      </p:sp>
      <p:sp>
        <p:nvSpPr>
          <p:cNvPr id="3" name="Subtitle 2">
            <a:extLst>
              <a:ext uri="{FF2B5EF4-FFF2-40B4-BE49-F238E27FC236}">
                <a16:creationId xmlns:a16="http://schemas.microsoft.com/office/drawing/2014/main" id="{493A2F18-438D-D286-6F5A-FF2BFED74D19}"/>
              </a:ext>
            </a:extLst>
          </p:cNvPr>
          <p:cNvSpPr>
            <a:spLocks noGrp="1"/>
          </p:cNvSpPr>
          <p:nvPr>
            <p:ph type="subTitle" idx="1"/>
          </p:nvPr>
        </p:nvSpPr>
        <p:spPr>
          <a:xfrm>
            <a:off x="2619375" y="5308096"/>
            <a:ext cx="6953250" cy="862394"/>
          </a:xfrm>
        </p:spPr>
        <p:txBody>
          <a:bodyPr anchor="t">
            <a:normAutofit lnSpcReduction="10000"/>
          </a:bodyPr>
          <a:lstStyle/>
          <a:p>
            <a:r>
              <a:rPr lang="en-US" dirty="0"/>
              <a:t>Public Needs Hearing</a:t>
            </a:r>
          </a:p>
          <a:p>
            <a:r>
              <a:rPr lang="en-US" dirty="0"/>
              <a:t>April 14, 2025</a:t>
            </a:r>
          </a:p>
        </p:txBody>
      </p:sp>
      <p:pic>
        <p:nvPicPr>
          <p:cNvPr id="4" name="Picture 3" descr="A black background with white text&#10;&#10;Description automatically generated">
            <a:extLst>
              <a:ext uri="{FF2B5EF4-FFF2-40B4-BE49-F238E27FC236}">
                <a16:creationId xmlns:a16="http://schemas.microsoft.com/office/drawing/2014/main" id="{BDF8CD9F-F3D5-B6EA-6FA1-61EBA800EA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621508" y="517748"/>
            <a:ext cx="4948983" cy="1698180"/>
          </a:xfrm>
          <a:prstGeom prst="rect">
            <a:avLst/>
          </a:prstGeom>
          <a:solidFill>
            <a:srgbClr val="4472C4">
              <a:lumMod val="75000"/>
            </a:srgbClr>
          </a:solidFill>
        </p:spPr>
      </p:pic>
    </p:spTree>
    <p:extLst>
      <p:ext uri="{BB962C8B-B14F-4D97-AF65-F5344CB8AC3E}">
        <p14:creationId xmlns:p14="http://schemas.microsoft.com/office/powerpoint/2010/main" val="2392562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panose="020B0602020104020603"/>
              <a:ea typeface="+mn-ea"/>
              <a:cs typeface="+mn-cs"/>
            </a:endParaRPr>
          </a:p>
        </p:txBody>
      </p:sp>
      <p:sp>
        <p:nvSpPr>
          <p:cNvPr id="3" name="Title 2">
            <a:extLst>
              <a:ext uri="{FF2B5EF4-FFF2-40B4-BE49-F238E27FC236}">
                <a16:creationId xmlns:a16="http://schemas.microsoft.com/office/drawing/2014/main" id="{BFE2F43D-5C1B-4263-A850-401D8628B23A}"/>
              </a:ext>
            </a:extLst>
          </p:cNvPr>
          <p:cNvSpPr>
            <a:spLocks noGrp="1"/>
          </p:cNvSpPr>
          <p:nvPr>
            <p:ph type="title"/>
          </p:nvPr>
        </p:nvSpPr>
        <p:spPr>
          <a:xfrm>
            <a:off x="0" y="0"/>
            <a:ext cx="4648199" cy="6858000"/>
          </a:xfrm>
          <a:solidFill>
            <a:schemeClr val="tx2">
              <a:lumMod val="60000"/>
              <a:lumOff val="40000"/>
            </a:schemeClr>
          </a:solidFill>
        </p:spPr>
        <p:txBody>
          <a:bodyPr>
            <a:normAutofit/>
          </a:bodyPr>
          <a:lstStyle/>
          <a:p>
            <a:pPr algn="ctr"/>
            <a:r>
              <a:rPr lang="en-US" dirty="0">
                <a:solidFill>
                  <a:srgbClr val="FFFFFF"/>
                </a:solidFill>
              </a:rPr>
              <a:t>ESG Program- categories of activities</a:t>
            </a:r>
          </a:p>
        </p:txBody>
      </p:sp>
      <p:sp>
        <p:nvSpPr>
          <p:cNvPr id="2" name="Slide Number Placeholder 1">
            <a:extLst>
              <a:ext uri="{FF2B5EF4-FFF2-40B4-BE49-F238E27FC236}">
                <a16:creationId xmlns:a16="http://schemas.microsoft.com/office/drawing/2014/main" id="{A9787C07-9BED-559D-2943-FF834817706A}"/>
              </a:ext>
            </a:extLst>
          </p:cNvPr>
          <p:cNvSpPr>
            <a:spLocks noGrp="1"/>
          </p:cNvSpPr>
          <p:nvPr>
            <p:ph type="sldNum" sz="quarter" idx="12"/>
          </p:nvPr>
        </p:nvSpPr>
        <p:spPr>
          <a:xfrm>
            <a:off x="10837334" y="6470704"/>
            <a:ext cx="973666" cy="274320"/>
          </a:xfrm>
        </p:spPr>
        <p:txBody>
          <a:bodyPr>
            <a:norm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fld id="{8A7A6979-0714-4377-B894-6BE4C2D6E202}"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600"/>
                </a:spcAft>
                <a:buClrTx/>
                <a:buSzTx/>
                <a:buFontTx/>
                <a:buNone/>
                <a:tabLst/>
                <a:defRPr/>
              </a:pPr>
              <a:t>10</a:t>
            </a:fld>
            <a:endParaRPr kumimoji="0" lang="en-US" sz="1000" b="0" i="0" u="none" strike="noStrike" kern="1200" cap="none" spc="0" normalizeH="0" baseline="0" noProof="0">
              <a:ln>
                <a:noFill/>
              </a:ln>
              <a:solidFill>
                <a:srgbClr val="2E2B21">
                  <a:lumMod val="90000"/>
                  <a:lumOff val="10000"/>
                </a:srgbClr>
              </a:solidFill>
              <a:effectLst/>
              <a:uLnTx/>
              <a:uFillTx/>
              <a:latin typeface="Tw Cen MT Condensed" panose="020B0606020104020203"/>
              <a:ea typeface="+mn-ea"/>
              <a:cs typeface="+mn-cs"/>
            </a:endParaRPr>
          </a:p>
        </p:txBody>
      </p:sp>
      <p:graphicFrame>
        <p:nvGraphicFramePr>
          <p:cNvPr id="20" name="Content Placeholder 3">
            <a:extLst>
              <a:ext uri="{FF2B5EF4-FFF2-40B4-BE49-F238E27FC236}">
                <a16:creationId xmlns:a16="http://schemas.microsoft.com/office/drawing/2014/main" id="{2D4C3E4F-602A-48D0-B518-861A3575F0AD}"/>
              </a:ext>
            </a:extLst>
          </p:cNvPr>
          <p:cNvGraphicFramePr>
            <a:graphicFrameLocks noGrp="1"/>
          </p:cNvGraphicFramePr>
          <p:nvPr>
            <p:ph idx="1"/>
            <p:extLst>
              <p:ext uri="{D42A27DB-BD31-4B8C-83A1-F6EECF244321}">
                <p14:modId xmlns:p14="http://schemas.microsoft.com/office/powerpoint/2010/main" val="247277263"/>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8DCC432A-C0C8-7149-9CC9-B68607EABAC2}"/>
              </a:ext>
            </a:extLst>
          </p:cNvPr>
          <p:cNvSpPr>
            <a:spLocks noGrp="1"/>
          </p:cNvSpPr>
          <p:nvPr>
            <p:ph type="dt" sz="half" idx="10"/>
          </p:nvPr>
        </p:nvSpPr>
        <p:spPr>
          <a:xfrm>
            <a:off x="2234452" y="6285211"/>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10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2234803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1A28211-9213-7782-F2B2-51F489750D30}"/>
              </a:ext>
            </a:extLst>
          </p:cNvPr>
          <p:cNvGraphicFramePr>
            <a:graphicFrameLocks noGrp="1"/>
          </p:cNvGraphicFramePr>
          <p:nvPr>
            <p:ph idx="1"/>
            <p:extLst>
              <p:ext uri="{D42A27DB-BD31-4B8C-83A1-F6EECF244321}">
                <p14:modId xmlns:p14="http://schemas.microsoft.com/office/powerpoint/2010/main" val="2639036978"/>
              </p:ext>
            </p:extLst>
          </p:nvPr>
        </p:nvGraphicFramePr>
        <p:xfrm>
          <a:off x="3520438" y="2713210"/>
          <a:ext cx="7833362" cy="3017520"/>
        </p:xfrm>
        <a:graphic>
          <a:graphicData uri="http://schemas.openxmlformats.org/drawingml/2006/table">
            <a:tbl>
              <a:tblPr firstRow="1" bandRow="1">
                <a:tableStyleId>{5C22544A-7EE6-4342-B048-85BDC9FD1C3A}</a:tableStyleId>
              </a:tblPr>
              <a:tblGrid>
                <a:gridCol w="2081785">
                  <a:extLst>
                    <a:ext uri="{9D8B030D-6E8A-4147-A177-3AD203B41FA5}">
                      <a16:colId xmlns:a16="http://schemas.microsoft.com/office/drawing/2014/main" val="391415266"/>
                    </a:ext>
                  </a:extLst>
                </a:gridCol>
                <a:gridCol w="2679192">
                  <a:extLst>
                    <a:ext uri="{9D8B030D-6E8A-4147-A177-3AD203B41FA5}">
                      <a16:colId xmlns:a16="http://schemas.microsoft.com/office/drawing/2014/main" val="3027429669"/>
                    </a:ext>
                  </a:extLst>
                </a:gridCol>
                <a:gridCol w="3072385">
                  <a:extLst>
                    <a:ext uri="{9D8B030D-6E8A-4147-A177-3AD203B41FA5}">
                      <a16:colId xmlns:a16="http://schemas.microsoft.com/office/drawing/2014/main" val="3241561005"/>
                    </a:ext>
                  </a:extLst>
                </a:gridCol>
              </a:tblGrid>
              <a:tr h="370840">
                <a:tc>
                  <a:txBody>
                    <a:bodyPr/>
                    <a:lstStyle/>
                    <a:p>
                      <a:r>
                        <a:rPr lang="en-US" sz="2800" dirty="0">
                          <a:latin typeface="Garamond" panose="02020404030301010803" pitchFamily="18" charset="0"/>
                        </a:rPr>
                        <a:t>Funding Source</a:t>
                      </a:r>
                    </a:p>
                  </a:txBody>
                  <a:tcPr/>
                </a:tc>
                <a:tc>
                  <a:txBody>
                    <a:bodyPr/>
                    <a:lstStyle/>
                    <a:p>
                      <a:r>
                        <a:rPr lang="en-US" sz="2800" dirty="0">
                          <a:latin typeface="Garamond" panose="02020404030301010803" pitchFamily="18" charset="0"/>
                        </a:rPr>
                        <a:t>Estimated 2025 Allocation</a:t>
                      </a:r>
                    </a:p>
                  </a:txBody>
                  <a:tcPr/>
                </a:tc>
                <a:tc>
                  <a:txBody>
                    <a:bodyPr/>
                    <a:lstStyle/>
                    <a:p>
                      <a:r>
                        <a:rPr lang="en-US" sz="2800" dirty="0">
                          <a:latin typeface="Garamond" panose="02020404030301010803" pitchFamily="18" charset="0"/>
                        </a:rPr>
                        <a:t>Over 5-Year Plan Period</a:t>
                      </a:r>
                    </a:p>
                  </a:txBody>
                  <a:tcPr/>
                </a:tc>
                <a:extLst>
                  <a:ext uri="{0D108BD9-81ED-4DB2-BD59-A6C34878D82A}">
                    <a16:rowId xmlns:a16="http://schemas.microsoft.com/office/drawing/2014/main" val="3187808342"/>
                  </a:ext>
                </a:extLst>
              </a:tr>
              <a:tr h="370840">
                <a:tc>
                  <a:txBody>
                    <a:bodyPr/>
                    <a:lstStyle/>
                    <a:p>
                      <a:r>
                        <a:rPr lang="en-US" sz="2800" dirty="0">
                          <a:latin typeface="Garamond" panose="02020404030301010803" pitchFamily="18" charset="0"/>
                        </a:rPr>
                        <a:t>CDBG</a:t>
                      </a:r>
                    </a:p>
                  </a:txBody>
                  <a:tcPr/>
                </a:tc>
                <a:tc>
                  <a:txBody>
                    <a:bodyPr/>
                    <a:lstStyle/>
                    <a:p>
                      <a:pPr algn="ctr"/>
                      <a:r>
                        <a:rPr lang="en-US" sz="2800" dirty="0">
                          <a:latin typeface="Garamond" panose="02020404030301010803" pitchFamily="18" charset="0"/>
                        </a:rPr>
                        <a:t>$2,041,576</a:t>
                      </a:r>
                    </a:p>
                  </a:txBody>
                  <a:tcPr/>
                </a:tc>
                <a:tc>
                  <a:txBody>
                    <a:bodyPr/>
                    <a:lstStyle/>
                    <a:p>
                      <a:pPr algn="ctr"/>
                      <a:r>
                        <a:rPr lang="en-US" sz="2800" dirty="0">
                          <a:latin typeface="Garamond" panose="02020404030301010803" pitchFamily="18" charset="0"/>
                        </a:rPr>
                        <a:t>$10,207,880</a:t>
                      </a:r>
                    </a:p>
                  </a:txBody>
                  <a:tcPr/>
                </a:tc>
                <a:extLst>
                  <a:ext uri="{0D108BD9-81ED-4DB2-BD59-A6C34878D82A}">
                    <a16:rowId xmlns:a16="http://schemas.microsoft.com/office/drawing/2014/main" val="723632749"/>
                  </a:ext>
                </a:extLst>
              </a:tr>
              <a:tr h="370840">
                <a:tc>
                  <a:txBody>
                    <a:bodyPr/>
                    <a:lstStyle/>
                    <a:p>
                      <a:r>
                        <a:rPr lang="en-US" sz="2800" dirty="0">
                          <a:latin typeface="Garamond" panose="02020404030301010803" pitchFamily="18" charset="0"/>
                        </a:rPr>
                        <a:t>HOME</a:t>
                      </a:r>
                    </a:p>
                  </a:txBody>
                  <a:tcPr/>
                </a:tc>
                <a:tc>
                  <a:txBody>
                    <a:bodyPr/>
                    <a:lstStyle/>
                    <a:p>
                      <a:pPr algn="ctr"/>
                      <a:r>
                        <a:rPr lang="en-US" sz="2800" dirty="0">
                          <a:latin typeface="Garamond" panose="02020404030301010803" pitchFamily="18" charset="0"/>
                        </a:rPr>
                        <a:t>$815,406</a:t>
                      </a:r>
                    </a:p>
                  </a:txBody>
                  <a:tcPr/>
                </a:tc>
                <a:tc>
                  <a:txBody>
                    <a:bodyPr/>
                    <a:lstStyle/>
                    <a:p>
                      <a:pPr algn="ctr"/>
                      <a:r>
                        <a:rPr lang="en-US" sz="2800" dirty="0">
                          <a:latin typeface="Garamond" panose="02020404030301010803" pitchFamily="18" charset="0"/>
                        </a:rPr>
                        <a:t>$4,077,030</a:t>
                      </a:r>
                    </a:p>
                  </a:txBody>
                  <a:tcPr/>
                </a:tc>
                <a:extLst>
                  <a:ext uri="{0D108BD9-81ED-4DB2-BD59-A6C34878D82A}">
                    <a16:rowId xmlns:a16="http://schemas.microsoft.com/office/drawing/2014/main" val="116608945"/>
                  </a:ext>
                </a:extLst>
              </a:tr>
              <a:tr h="370840">
                <a:tc>
                  <a:txBody>
                    <a:bodyPr/>
                    <a:lstStyle/>
                    <a:p>
                      <a:r>
                        <a:rPr lang="en-US" sz="2800" dirty="0">
                          <a:latin typeface="Garamond" panose="02020404030301010803" pitchFamily="18" charset="0"/>
                        </a:rPr>
                        <a:t>ESG</a:t>
                      </a:r>
                    </a:p>
                  </a:txBody>
                  <a:tcPr/>
                </a:tc>
                <a:tc>
                  <a:txBody>
                    <a:bodyPr/>
                    <a:lstStyle/>
                    <a:p>
                      <a:pPr algn="ctr"/>
                      <a:r>
                        <a:rPr lang="en-US" sz="2800" dirty="0">
                          <a:latin typeface="Garamond" panose="02020404030301010803" pitchFamily="18" charset="0"/>
                        </a:rPr>
                        <a:t>$177,096</a:t>
                      </a:r>
                    </a:p>
                  </a:txBody>
                  <a:tcPr/>
                </a:tc>
                <a:tc>
                  <a:txBody>
                    <a:bodyPr/>
                    <a:lstStyle/>
                    <a:p>
                      <a:pPr algn="ctr"/>
                      <a:r>
                        <a:rPr lang="en-US" sz="2800" dirty="0">
                          <a:latin typeface="Garamond" panose="02020404030301010803" pitchFamily="18" charset="0"/>
                        </a:rPr>
                        <a:t>$885,480</a:t>
                      </a:r>
                    </a:p>
                  </a:txBody>
                  <a:tcPr/>
                </a:tc>
                <a:extLst>
                  <a:ext uri="{0D108BD9-81ED-4DB2-BD59-A6C34878D82A}">
                    <a16:rowId xmlns:a16="http://schemas.microsoft.com/office/drawing/2014/main" val="1402591450"/>
                  </a:ext>
                </a:extLst>
              </a:tr>
              <a:tr h="370840">
                <a:tc>
                  <a:txBody>
                    <a:bodyPr/>
                    <a:lstStyle/>
                    <a:p>
                      <a:r>
                        <a:rPr lang="en-US" sz="2800" dirty="0">
                          <a:latin typeface="Garamond" panose="02020404030301010803" pitchFamily="18" charset="0"/>
                        </a:rPr>
                        <a:t>Total Annual</a:t>
                      </a:r>
                    </a:p>
                  </a:txBody>
                  <a:tcPr/>
                </a:tc>
                <a:tc>
                  <a:txBody>
                    <a:bodyPr/>
                    <a:lstStyle/>
                    <a:p>
                      <a:pPr algn="ctr"/>
                      <a:r>
                        <a:rPr lang="en-US" sz="2800" dirty="0">
                          <a:latin typeface="Garamond" panose="02020404030301010803" pitchFamily="18" charset="0"/>
                        </a:rPr>
                        <a:t>$3,034,078</a:t>
                      </a:r>
                    </a:p>
                  </a:txBody>
                  <a:tcPr/>
                </a:tc>
                <a:tc>
                  <a:txBody>
                    <a:bodyPr/>
                    <a:lstStyle/>
                    <a:p>
                      <a:pPr algn="ctr"/>
                      <a:r>
                        <a:rPr lang="en-US" sz="2800" dirty="0">
                          <a:latin typeface="Garamond" panose="02020404030301010803" pitchFamily="18" charset="0"/>
                        </a:rPr>
                        <a:t>$15,170,390</a:t>
                      </a:r>
                    </a:p>
                  </a:txBody>
                  <a:tcPr/>
                </a:tc>
                <a:extLst>
                  <a:ext uri="{0D108BD9-81ED-4DB2-BD59-A6C34878D82A}">
                    <a16:rowId xmlns:a16="http://schemas.microsoft.com/office/drawing/2014/main" val="4194259090"/>
                  </a:ext>
                </a:extLst>
              </a:tr>
            </a:tbl>
          </a:graphicData>
        </a:graphic>
      </p:graphicFrame>
      <p:sp>
        <p:nvSpPr>
          <p:cNvPr id="5" name="Title 4">
            <a:extLst>
              <a:ext uri="{FF2B5EF4-FFF2-40B4-BE49-F238E27FC236}">
                <a16:creationId xmlns:a16="http://schemas.microsoft.com/office/drawing/2014/main" id="{55670962-1549-E98C-A18F-C6624B8465A0}"/>
              </a:ext>
            </a:extLst>
          </p:cNvPr>
          <p:cNvSpPr>
            <a:spLocks noGrp="1"/>
          </p:cNvSpPr>
          <p:nvPr>
            <p:ph type="title"/>
          </p:nvPr>
        </p:nvSpPr>
        <p:spPr>
          <a:xfrm>
            <a:off x="838200" y="365125"/>
            <a:ext cx="10515600" cy="1325563"/>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Garamond" panose="02020404030301010803" pitchFamily="18" charset="0"/>
                <a:ea typeface="+mn-ea"/>
                <a:cs typeface="+mn-cs"/>
              </a:rPr>
              <a:t>Estimated Resources Available</a:t>
            </a:r>
          </a:p>
        </p:txBody>
      </p:sp>
      <p:sp>
        <p:nvSpPr>
          <p:cNvPr id="7" name="Date Placeholder 3">
            <a:extLst>
              <a:ext uri="{FF2B5EF4-FFF2-40B4-BE49-F238E27FC236}">
                <a16:creationId xmlns:a16="http://schemas.microsoft.com/office/drawing/2014/main" id="{FE170B8C-102E-A4C0-CD7B-CE3D4935E709}"/>
              </a:ext>
            </a:extLst>
          </p:cNvPr>
          <p:cNvSpPr>
            <a:spLocks noGrp="1"/>
          </p:cNvSpPr>
          <p:nvPr>
            <p:ph type="dt" sz="half" idx="10"/>
          </p:nvPr>
        </p:nvSpPr>
        <p:spPr>
          <a:xfrm>
            <a:off x="1732560" y="6356349"/>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‖11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
        <p:nvSpPr>
          <p:cNvPr id="9" name="TextBox 8">
            <a:extLst>
              <a:ext uri="{FF2B5EF4-FFF2-40B4-BE49-F238E27FC236}">
                <a16:creationId xmlns:a16="http://schemas.microsoft.com/office/drawing/2014/main" id="{F0B2A340-9F0E-1E12-796D-7099AA75A5D0}"/>
              </a:ext>
            </a:extLst>
          </p:cNvPr>
          <p:cNvSpPr txBox="1"/>
          <p:nvPr/>
        </p:nvSpPr>
        <p:spPr>
          <a:xfrm>
            <a:off x="569747" y="2698476"/>
            <a:ext cx="2325625" cy="3046988"/>
          </a:xfrm>
          <a:prstGeom prst="rect">
            <a:avLst/>
          </a:prstGeom>
          <a:solidFill>
            <a:schemeClr val="bg2">
              <a:lumMod val="90000"/>
            </a:schemeClr>
          </a:solidFill>
          <a:ln>
            <a:solidFill>
              <a:schemeClr val="tx1"/>
            </a:solidFill>
          </a:ln>
        </p:spPr>
        <p:txBody>
          <a:bodyPr wrap="square">
            <a:spAutoFit/>
          </a:bodyPr>
          <a:lstStyle/>
          <a:p>
            <a:r>
              <a:rPr lang="en-US" sz="1600" b="1" dirty="0">
                <a:latin typeface="Garamond" panose="02020404030301010803" pitchFamily="18" charset="0"/>
              </a:rPr>
              <a:t>These funding amounts are estimated based upon the 2024 HUD allocations, as awards are not expected to be announced for 2025 until mid-May. The budgets for planned activities will be updated based upon actual amounts prior to the plan being submitted to HUD. </a:t>
            </a:r>
            <a:endParaRPr lang="en-US" sz="1600" dirty="0"/>
          </a:p>
        </p:txBody>
      </p:sp>
    </p:spTree>
    <p:extLst>
      <p:ext uri="{BB962C8B-B14F-4D97-AF65-F5344CB8AC3E}">
        <p14:creationId xmlns:p14="http://schemas.microsoft.com/office/powerpoint/2010/main" val="3733741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077C9-EABD-6A53-B041-3C08B8219A5C}"/>
            </a:ext>
          </a:extLst>
        </p:cNvPr>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9E1D4851-ED01-ADA7-5D72-AB35CA6E6679}"/>
              </a:ext>
            </a:extLst>
          </p:cNvPr>
          <p:cNvGraphicFramePr>
            <a:graphicFrameLocks noGrp="1"/>
          </p:cNvGraphicFramePr>
          <p:nvPr>
            <p:ph idx="1"/>
            <p:extLst>
              <p:ext uri="{D42A27DB-BD31-4B8C-83A1-F6EECF244321}">
                <p14:modId xmlns:p14="http://schemas.microsoft.com/office/powerpoint/2010/main" val="3656541570"/>
              </p:ext>
            </p:extLst>
          </p:nvPr>
        </p:nvGraphicFramePr>
        <p:xfrm>
          <a:off x="995365" y="1083583"/>
          <a:ext cx="10477497" cy="3959352"/>
        </p:xfrm>
        <a:graphic>
          <a:graphicData uri="http://schemas.openxmlformats.org/drawingml/2006/table">
            <a:tbl>
              <a:tblPr firstRow="1" bandRow="1">
                <a:tableStyleId>{5C22544A-7EE6-4342-B048-85BDC9FD1C3A}</a:tableStyleId>
              </a:tblPr>
              <a:tblGrid>
                <a:gridCol w="1495423">
                  <a:extLst>
                    <a:ext uri="{9D8B030D-6E8A-4147-A177-3AD203B41FA5}">
                      <a16:colId xmlns:a16="http://schemas.microsoft.com/office/drawing/2014/main" val="300453637"/>
                    </a:ext>
                  </a:extLst>
                </a:gridCol>
                <a:gridCol w="5698084">
                  <a:extLst>
                    <a:ext uri="{9D8B030D-6E8A-4147-A177-3AD203B41FA5}">
                      <a16:colId xmlns:a16="http://schemas.microsoft.com/office/drawing/2014/main" val="391415266"/>
                    </a:ext>
                  </a:extLst>
                </a:gridCol>
                <a:gridCol w="3283990">
                  <a:extLst>
                    <a:ext uri="{9D8B030D-6E8A-4147-A177-3AD203B41FA5}">
                      <a16:colId xmlns:a16="http://schemas.microsoft.com/office/drawing/2014/main" val="3027429669"/>
                    </a:ext>
                  </a:extLst>
                </a:gridCol>
              </a:tblGrid>
              <a:tr h="659892">
                <a:tc>
                  <a:txBody>
                    <a:bodyPr/>
                    <a:lstStyle/>
                    <a:p>
                      <a:r>
                        <a:rPr lang="en-US" sz="2800" dirty="0">
                          <a:latin typeface="Garamond" panose="02020404030301010803" pitchFamily="18" charset="0"/>
                        </a:rPr>
                        <a:t>Fund</a:t>
                      </a:r>
                    </a:p>
                  </a:txBody>
                  <a:tcPr/>
                </a:tc>
                <a:tc>
                  <a:txBody>
                    <a:bodyPr/>
                    <a:lstStyle/>
                    <a:p>
                      <a:pPr algn="l"/>
                      <a:r>
                        <a:rPr lang="en-US" sz="2800" dirty="0">
                          <a:latin typeface="Garamond" panose="02020404030301010803" pitchFamily="18" charset="0"/>
                        </a:rPr>
                        <a:t>Project</a:t>
                      </a:r>
                    </a:p>
                  </a:txBody>
                  <a:tcPr/>
                </a:tc>
                <a:tc>
                  <a:txBody>
                    <a:bodyPr/>
                    <a:lstStyle/>
                    <a:p>
                      <a:pPr algn="ctr"/>
                      <a:r>
                        <a:rPr lang="en-US" sz="2800" dirty="0">
                          <a:latin typeface="Garamond" panose="02020404030301010803" pitchFamily="18" charset="0"/>
                        </a:rPr>
                        <a:t>2023 &amp; Prior Funds</a:t>
                      </a:r>
                    </a:p>
                  </a:txBody>
                  <a:tcPr/>
                </a:tc>
                <a:extLst>
                  <a:ext uri="{0D108BD9-81ED-4DB2-BD59-A6C34878D82A}">
                    <a16:rowId xmlns:a16="http://schemas.microsoft.com/office/drawing/2014/main" val="3187808342"/>
                  </a:ext>
                </a:extLst>
              </a:tr>
              <a:tr h="659892">
                <a:tc>
                  <a:txBody>
                    <a:bodyPr/>
                    <a:lstStyle/>
                    <a:p>
                      <a:r>
                        <a:rPr lang="en-US" sz="2800" dirty="0">
                          <a:latin typeface="Garamond" panose="02020404030301010803" pitchFamily="18" charset="0"/>
                        </a:rPr>
                        <a:t>CDBG</a:t>
                      </a:r>
                    </a:p>
                  </a:txBody>
                  <a:tcPr/>
                </a:tc>
                <a:tc>
                  <a:txBody>
                    <a:bodyPr/>
                    <a:lstStyle/>
                    <a:p>
                      <a:r>
                        <a:rPr lang="en-US" sz="2800" dirty="0">
                          <a:latin typeface="Garamond" panose="02020404030301010803" pitchFamily="18" charset="0"/>
                        </a:rPr>
                        <a:t>Housing Rehabilitation</a:t>
                      </a:r>
                    </a:p>
                  </a:txBody>
                  <a:tcPr/>
                </a:tc>
                <a:tc>
                  <a:txBody>
                    <a:bodyPr/>
                    <a:lstStyle/>
                    <a:p>
                      <a:pPr algn="ctr"/>
                      <a:r>
                        <a:rPr lang="en-US" sz="2800" dirty="0">
                          <a:latin typeface="Garamond" panose="02020404030301010803" pitchFamily="18" charset="0"/>
                        </a:rPr>
                        <a:t>$900,000</a:t>
                      </a:r>
                    </a:p>
                  </a:txBody>
                  <a:tcPr/>
                </a:tc>
                <a:extLst>
                  <a:ext uri="{0D108BD9-81ED-4DB2-BD59-A6C34878D82A}">
                    <a16:rowId xmlns:a16="http://schemas.microsoft.com/office/drawing/2014/main" val="723632749"/>
                  </a:ext>
                </a:extLst>
              </a:tr>
              <a:tr h="659892">
                <a:tc>
                  <a:txBody>
                    <a:bodyPr/>
                    <a:lstStyle/>
                    <a:p>
                      <a:r>
                        <a:rPr lang="en-US" sz="2800" dirty="0">
                          <a:latin typeface="Garamond" panose="02020404030301010803" pitchFamily="18" charset="0"/>
                        </a:rPr>
                        <a:t>CDBG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Garamond" panose="02020404030301010803" pitchFamily="18" charset="0"/>
                        </a:rPr>
                        <a:t>Public Infrastructure &amp; Facilities</a:t>
                      </a:r>
                    </a:p>
                  </a:txBody>
                  <a:tcPr/>
                </a:tc>
                <a:tc>
                  <a:txBody>
                    <a:bodyPr/>
                    <a:lstStyle/>
                    <a:p>
                      <a:pPr algn="ctr"/>
                      <a:r>
                        <a:rPr lang="en-US" sz="2800" dirty="0">
                          <a:latin typeface="Garamond" panose="02020404030301010803" pitchFamily="18" charset="0"/>
                        </a:rPr>
                        <a:t>$2,300,000</a:t>
                      </a:r>
                    </a:p>
                  </a:txBody>
                  <a:tcPr/>
                </a:tc>
                <a:extLst>
                  <a:ext uri="{0D108BD9-81ED-4DB2-BD59-A6C34878D82A}">
                    <a16:rowId xmlns:a16="http://schemas.microsoft.com/office/drawing/2014/main" val="849689956"/>
                  </a:ext>
                </a:extLst>
              </a:tr>
              <a:tr h="659892">
                <a:tc>
                  <a:txBody>
                    <a:bodyPr/>
                    <a:lstStyle/>
                    <a:p>
                      <a:r>
                        <a:rPr lang="en-US" sz="2800" dirty="0">
                          <a:latin typeface="Garamond" panose="02020404030301010803" pitchFamily="18" charset="0"/>
                        </a:rPr>
                        <a:t>CDBG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Garamond" panose="02020404030301010803" pitchFamily="18" charset="0"/>
                        </a:rPr>
                        <a:t>Public Services- Homelessness</a:t>
                      </a:r>
                    </a:p>
                  </a:txBody>
                  <a:tcPr/>
                </a:tc>
                <a:tc>
                  <a:txBody>
                    <a:bodyPr/>
                    <a:lstStyle/>
                    <a:p>
                      <a:pPr algn="ctr"/>
                      <a:r>
                        <a:rPr lang="en-US" sz="2800" dirty="0">
                          <a:latin typeface="Garamond" panose="02020404030301010803" pitchFamily="18" charset="0"/>
                        </a:rPr>
                        <a:t>$125,100</a:t>
                      </a:r>
                    </a:p>
                  </a:txBody>
                  <a:tcPr/>
                </a:tc>
                <a:extLst>
                  <a:ext uri="{0D108BD9-81ED-4DB2-BD59-A6C34878D82A}">
                    <a16:rowId xmlns:a16="http://schemas.microsoft.com/office/drawing/2014/main" val="3150364235"/>
                  </a:ext>
                </a:extLst>
              </a:tr>
              <a:tr h="659892">
                <a:tc>
                  <a:txBody>
                    <a:bodyPr/>
                    <a:lstStyle/>
                    <a:p>
                      <a:r>
                        <a:rPr lang="en-US" sz="2800" dirty="0">
                          <a:latin typeface="Garamond" panose="02020404030301010803" pitchFamily="18" charset="0"/>
                        </a:rPr>
                        <a:t>HOME</a:t>
                      </a:r>
                    </a:p>
                  </a:txBody>
                  <a:tcPr/>
                </a:tc>
                <a:tc>
                  <a:txBody>
                    <a:bodyPr/>
                    <a:lstStyle/>
                    <a:p>
                      <a:r>
                        <a:rPr lang="en-US" sz="2800" dirty="0">
                          <a:latin typeface="Garamond" panose="02020404030301010803" pitchFamily="18" charset="0"/>
                        </a:rPr>
                        <a:t>Development of affordable housing </a:t>
                      </a:r>
                    </a:p>
                  </a:txBody>
                  <a:tcPr/>
                </a:tc>
                <a:tc>
                  <a:txBody>
                    <a:bodyPr/>
                    <a:lstStyle/>
                    <a:p>
                      <a:pPr algn="ctr"/>
                      <a:r>
                        <a:rPr lang="en-US" sz="2800" dirty="0">
                          <a:latin typeface="Garamond" panose="02020404030301010803" pitchFamily="18" charset="0"/>
                        </a:rPr>
                        <a:t>$1,033,738</a:t>
                      </a:r>
                    </a:p>
                  </a:txBody>
                  <a:tcPr/>
                </a:tc>
                <a:extLst>
                  <a:ext uri="{0D108BD9-81ED-4DB2-BD59-A6C34878D82A}">
                    <a16:rowId xmlns:a16="http://schemas.microsoft.com/office/drawing/2014/main" val="116608945"/>
                  </a:ext>
                </a:extLst>
              </a:tr>
              <a:tr h="659892">
                <a:tc>
                  <a:txBody>
                    <a:bodyPr/>
                    <a:lstStyle/>
                    <a:p>
                      <a:r>
                        <a:rPr lang="en-US" sz="2800" dirty="0">
                          <a:latin typeface="Garamond" panose="02020404030301010803" pitchFamily="18" charset="0"/>
                        </a:rPr>
                        <a:t>ESG</a:t>
                      </a:r>
                    </a:p>
                  </a:txBody>
                  <a:tcPr/>
                </a:tc>
                <a:tc>
                  <a:txBody>
                    <a:bodyPr/>
                    <a:lstStyle/>
                    <a:p>
                      <a:r>
                        <a:rPr lang="en-US" sz="2800" dirty="0">
                          <a:latin typeface="Garamond" panose="02020404030301010803" pitchFamily="18" charset="0"/>
                        </a:rPr>
                        <a:t>Shelter Programs</a:t>
                      </a:r>
                    </a:p>
                  </a:txBody>
                  <a:tcPr/>
                </a:tc>
                <a:tc>
                  <a:txBody>
                    <a:bodyPr/>
                    <a:lstStyle/>
                    <a:p>
                      <a:pPr algn="ctr"/>
                      <a:r>
                        <a:rPr lang="en-US" sz="2800" dirty="0">
                          <a:latin typeface="Garamond" panose="02020404030301010803" pitchFamily="18" charset="0"/>
                        </a:rPr>
                        <a:t>$180,974</a:t>
                      </a:r>
                    </a:p>
                  </a:txBody>
                  <a:tcPr/>
                </a:tc>
                <a:extLst>
                  <a:ext uri="{0D108BD9-81ED-4DB2-BD59-A6C34878D82A}">
                    <a16:rowId xmlns:a16="http://schemas.microsoft.com/office/drawing/2014/main" val="1402591450"/>
                  </a:ext>
                </a:extLst>
              </a:tr>
            </a:tbl>
          </a:graphicData>
        </a:graphic>
      </p:graphicFrame>
      <p:sp>
        <p:nvSpPr>
          <p:cNvPr id="5" name="Title 4">
            <a:extLst>
              <a:ext uri="{FF2B5EF4-FFF2-40B4-BE49-F238E27FC236}">
                <a16:creationId xmlns:a16="http://schemas.microsoft.com/office/drawing/2014/main" id="{94F8BF38-3438-44D7-B546-E2D1493E43FF}"/>
              </a:ext>
            </a:extLst>
          </p:cNvPr>
          <p:cNvSpPr>
            <a:spLocks noGrp="1"/>
          </p:cNvSpPr>
          <p:nvPr>
            <p:ph type="title"/>
          </p:nvPr>
        </p:nvSpPr>
        <p:spPr>
          <a:xfrm>
            <a:off x="695326" y="210458"/>
            <a:ext cx="10848973" cy="873125"/>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Garamond" panose="02020404030301010803" pitchFamily="18" charset="0"/>
                <a:ea typeface="+mn-ea"/>
                <a:cs typeface="+mn-cs"/>
              </a:rPr>
              <a:t>Past Funding Priorities </a:t>
            </a:r>
          </a:p>
        </p:txBody>
      </p:sp>
      <p:sp>
        <p:nvSpPr>
          <p:cNvPr id="7" name="Date Placeholder 3">
            <a:extLst>
              <a:ext uri="{FF2B5EF4-FFF2-40B4-BE49-F238E27FC236}">
                <a16:creationId xmlns:a16="http://schemas.microsoft.com/office/drawing/2014/main" id="{DF0572E5-0A04-F174-5C7A-2BCA6524E13C}"/>
              </a:ext>
            </a:extLst>
          </p:cNvPr>
          <p:cNvSpPr>
            <a:spLocks noGrp="1"/>
          </p:cNvSpPr>
          <p:nvPr>
            <p:ph type="dt" sz="half" idx="10"/>
          </p:nvPr>
        </p:nvSpPr>
        <p:spPr>
          <a:xfrm>
            <a:off x="1732560" y="6356349"/>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‖12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
        <p:nvSpPr>
          <p:cNvPr id="2" name="TextBox 1">
            <a:extLst>
              <a:ext uri="{FF2B5EF4-FFF2-40B4-BE49-F238E27FC236}">
                <a16:creationId xmlns:a16="http://schemas.microsoft.com/office/drawing/2014/main" id="{1881D814-7DDE-E802-4F2A-BA5DEC31BECA}"/>
              </a:ext>
            </a:extLst>
          </p:cNvPr>
          <p:cNvSpPr txBox="1"/>
          <p:nvPr/>
        </p:nvSpPr>
        <p:spPr>
          <a:xfrm>
            <a:off x="502444" y="5099477"/>
            <a:ext cx="11463337" cy="1200329"/>
          </a:xfrm>
          <a:prstGeom prst="rect">
            <a:avLst/>
          </a:prstGeom>
          <a:solidFill>
            <a:schemeClr val="tx2">
              <a:lumMod val="20000"/>
              <a:lumOff val="80000"/>
            </a:schemeClr>
          </a:solidFill>
          <a:ln>
            <a:solidFill>
              <a:schemeClr val="accent1"/>
            </a:solidFill>
          </a:ln>
        </p:spPr>
        <p:txBody>
          <a:bodyPr wrap="square" rtlCol="0">
            <a:spAutoFit/>
          </a:bodyPr>
          <a:lstStyle/>
          <a:p>
            <a:r>
              <a:rPr lang="en-US" dirty="0"/>
              <a:t>During FY 2023, Franklin County expended approximately $1.5 million for homeowner rehabilitation programs. </a:t>
            </a:r>
          </a:p>
          <a:p>
            <a:r>
              <a:rPr lang="en-US" dirty="0"/>
              <a:t>Additionally, Franklin County has expended $2,212,276 in CDBG-CV (CARES Act funds) and completely expended $2,466,220 in ESG-CV funds to address homelessness during the COVID-19 pandemic.</a:t>
            </a:r>
          </a:p>
          <a:p>
            <a:endParaRPr lang="en-US" dirty="0"/>
          </a:p>
        </p:txBody>
      </p:sp>
    </p:spTree>
    <p:extLst>
      <p:ext uri="{BB962C8B-B14F-4D97-AF65-F5344CB8AC3E}">
        <p14:creationId xmlns:p14="http://schemas.microsoft.com/office/powerpoint/2010/main" val="1880888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10DCD-F767-B806-DC45-86FD3A49AC91}"/>
              </a:ext>
            </a:extLst>
          </p:cNvPr>
          <p:cNvSpPr>
            <a:spLocks noGrp="1"/>
          </p:cNvSpPr>
          <p:nvPr>
            <p:ph type="title"/>
          </p:nvPr>
        </p:nvSpPr>
        <p:spPr>
          <a:xfrm>
            <a:off x="492370" y="516835"/>
            <a:ext cx="3084844" cy="5772840"/>
          </a:xfrm>
          <a:solidFill>
            <a:schemeClr val="accent3">
              <a:lumMod val="20000"/>
              <a:lumOff val="80000"/>
            </a:schemeClr>
          </a:solidFill>
          <a:ln>
            <a:solidFill>
              <a:schemeClr val="tx1"/>
            </a:solidFill>
          </a:ln>
        </p:spPr>
        <p:txBody>
          <a:bodyPr vert="horz" lIns="91440" tIns="45720" rIns="91440" bIns="45720" rtlCol="0" anchor="ctr">
            <a:normAutofit/>
          </a:bodyPr>
          <a:lstStyle/>
          <a:p>
            <a:pPr algn="ctr"/>
            <a:r>
              <a:rPr lang="en-US" sz="4400" dirty="0">
                <a:latin typeface="Garamond" panose="02020404030301010803" pitchFamily="18" charset="0"/>
              </a:rPr>
              <a:t>Value of Public  Participation</a:t>
            </a:r>
          </a:p>
        </p:txBody>
      </p:sp>
      <p:graphicFrame>
        <p:nvGraphicFramePr>
          <p:cNvPr id="5" name="Content Placeholder 2">
            <a:extLst>
              <a:ext uri="{FF2B5EF4-FFF2-40B4-BE49-F238E27FC236}">
                <a16:creationId xmlns:a16="http://schemas.microsoft.com/office/drawing/2014/main" id="{2F32C0F9-1321-2011-BF06-AD23B118F3F9}"/>
              </a:ext>
            </a:extLst>
          </p:cNvPr>
          <p:cNvGraphicFramePr>
            <a:graphicFrameLocks noGrp="1"/>
          </p:cNvGraphicFramePr>
          <p:nvPr>
            <p:ph idx="1"/>
            <p:extLst>
              <p:ext uri="{D42A27DB-BD31-4B8C-83A1-F6EECF244321}">
                <p14:modId xmlns:p14="http://schemas.microsoft.com/office/powerpoint/2010/main" val="203025211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a:extLst>
              <a:ext uri="{FF2B5EF4-FFF2-40B4-BE49-F238E27FC236}">
                <a16:creationId xmlns:a16="http://schemas.microsoft.com/office/drawing/2014/main" id="{664EB1F1-A551-6DA8-2181-DB6920B31A29}"/>
              </a:ext>
            </a:extLst>
          </p:cNvPr>
          <p:cNvSpPr>
            <a:spLocks noGrp="1"/>
          </p:cNvSpPr>
          <p:nvPr>
            <p:ph type="dt" sz="half" idx="10"/>
          </p:nvPr>
        </p:nvSpPr>
        <p:spPr>
          <a:xfrm>
            <a:off x="2034792" y="6341165"/>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13 </a:t>
            </a:r>
            <a:r>
              <a:rPr lang="en-US" sz="1400" dirty="0">
                <a:latin typeface="Garamond" panose="02020404030301010803" pitchFamily="18" charset="0"/>
              </a:rPr>
              <a:t>Public Needs Hearing</a:t>
            </a: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1149850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D01D0-2FC8-24A6-B51C-91E6B0AE77B0}"/>
              </a:ext>
            </a:extLst>
          </p:cNvPr>
          <p:cNvSpPr>
            <a:spLocks noGrp="1"/>
          </p:cNvSpPr>
          <p:nvPr>
            <p:ph idx="1"/>
          </p:nvPr>
        </p:nvSpPr>
        <p:spPr>
          <a:xfrm>
            <a:off x="838200" y="766618"/>
            <a:ext cx="10515600" cy="5410345"/>
          </a:xfrm>
          <a:solidFill>
            <a:schemeClr val="bg2">
              <a:lumMod val="50000"/>
            </a:schemeClr>
          </a:solidFill>
          <a:ln>
            <a:solidFill>
              <a:schemeClr val="tx1"/>
            </a:solidFill>
          </a:ln>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0" b="1" i="0" u="none" strike="noStrike" kern="1200" cap="none" spc="0" normalizeH="0" baseline="0" noProof="0" dirty="0">
              <a:ln w="9525">
                <a:solidFill>
                  <a:prstClr val="white"/>
                </a:solidFill>
                <a:prstDash val="solid"/>
              </a:ln>
              <a:solidFill>
                <a:srgbClr val="C00000"/>
              </a:solidFill>
              <a:effectLst>
                <a:outerShdw blurRad="12700" dist="38100" dir="2700000" algn="tl" rotWithShape="0">
                  <a:srgbClr val="5B9BD5">
                    <a:lumMod val="60000"/>
                    <a:lumOff val="40000"/>
                  </a:srgbClr>
                </a:outerShdw>
              </a:effectLst>
              <a:uLnTx/>
              <a:uFillTx/>
              <a:latin typeface="Garamond" panose="02020404030301010803" pitchFamily="18"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6000" b="1" dirty="0">
              <a:ln w="9525">
                <a:solidFill>
                  <a:prstClr val="white"/>
                </a:solidFill>
                <a:prstDash val="solid"/>
              </a:ln>
              <a:solidFill>
                <a:srgbClr val="C00000"/>
              </a:solidFill>
              <a:effectLst>
                <a:outerShdw blurRad="12700" dist="38100" dir="2700000" algn="tl" rotWithShape="0">
                  <a:srgbClr val="5B9BD5">
                    <a:lumMod val="60000"/>
                    <a:lumOff val="40000"/>
                  </a:srgbClr>
                </a:outerShdw>
              </a:effectLst>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w="9525">
                  <a:solidFill>
                    <a:prstClr val="white"/>
                  </a:solidFill>
                  <a:prstDash val="solid"/>
                </a:ln>
                <a:solidFill>
                  <a:schemeClr val="bg1"/>
                </a:solidFill>
                <a:uLnTx/>
                <a:uFillTx/>
                <a:latin typeface="Garamond" panose="02020404030301010803" pitchFamily="18" charset="0"/>
                <a:ea typeface="+mn-ea"/>
                <a:cs typeface="+mn-cs"/>
              </a:rPr>
              <a:t>Listening Session on Priority Needs</a:t>
            </a:r>
          </a:p>
          <a:p>
            <a:endParaRPr lang="en-US" dirty="0"/>
          </a:p>
        </p:txBody>
      </p:sp>
      <p:sp>
        <p:nvSpPr>
          <p:cNvPr id="2" name="Date Placeholder 3">
            <a:extLst>
              <a:ext uri="{FF2B5EF4-FFF2-40B4-BE49-F238E27FC236}">
                <a16:creationId xmlns:a16="http://schemas.microsoft.com/office/drawing/2014/main" id="{6195B21B-530A-085C-D539-D8617AD8AF75}"/>
              </a:ext>
            </a:extLst>
          </p:cNvPr>
          <p:cNvSpPr>
            <a:spLocks noGrp="1"/>
          </p:cNvSpPr>
          <p:nvPr>
            <p:ph type="dt" sz="half" idx="10"/>
          </p:nvPr>
        </p:nvSpPr>
        <p:spPr>
          <a:xfrm>
            <a:off x="1878864" y="6319773"/>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a:t>
            </a:r>
            <a:r>
              <a:rPr lang="en-US" sz="1400" dirty="0">
                <a:latin typeface="Garamond" panose="02020404030301010803" pitchFamily="18" charset="0"/>
              </a:rPr>
              <a:t>14</a:t>
            </a: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2369762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335BF-C10C-6AB3-EC94-ED447767EFB0}"/>
              </a:ext>
            </a:extLst>
          </p:cNvPr>
          <p:cNvSpPr>
            <a:spLocks noGrp="1"/>
          </p:cNvSpPr>
          <p:nvPr>
            <p:ph type="title"/>
          </p:nvPr>
        </p:nvSpPr>
        <p:spPr>
          <a:xfrm>
            <a:off x="221674" y="295565"/>
            <a:ext cx="4414982" cy="4932218"/>
          </a:xfrm>
          <a:solidFill>
            <a:schemeClr val="bg2">
              <a:lumMod val="50000"/>
            </a:schemeClr>
          </a:solidFill>
        </p:spPr>
        <p:txBody>
          <a:bodyPr anchor="b">
            <a:noAutofit/>
          </a:bodyPr>
          <a:lstStyle/>
          <a:p>
            <a:r>
              <a:rPr lang="en-US" sz="4000" dirty="0">
                <a:solidFill>
                  <a:schemeClr val="bg1"/>
                </a:solidFill>
              </a:rPr>
              <a:t>Housing Instability </a:t>
            </a:r>
            <a:r>
              <a:rPr lang="en-US" dirty="0">
                <a:solidFill>
                  <a:schemeClr val="bg1"/>
                </a:solidFill>
              </a:rPr>
              <a:t>&amp; Preservation Affordability</a:t>
            </a:r>
            <a:br>
              <a:rPr lang="en-US" dirty="0">
                <a:solidFill>
                  <a:schemeClr val="bg1"/>
                </a:solidFill>
              </a:rPr>
            </a:br>
            <a:br>
              <a:rPr lang="en-US" dirty="0">
                <a:solidFill>
                  <a:schemeClr val="bg1"/>
                </a:solidFill>
              </a:rPr>
            </a:br>
            <a:r>
              <a:rPr lang="en-US" dirty="0">
                <a:solidFill>
                  <a:schemeClr val="bg1"/>
                </a:solidFill>
              </a:rPr>
              <a:t>Accessible Housing</a:t>
            </a:r>
            <a:br>
              <a:rPr lang="en-US" dirty="0">
                <a:solidFill>
                  <a:schemeClr val="bg1"/>
                </a:solidFill>
              </a:rPr>
            </a:br>
            <a:br>
              <a:rPr lang="en-US" dirty="0">
                <a:solidFill>
                  <a:schemeClr val="bg1"/>
                </a:solidFill>
              </a:rPr>
            </a:br>
            <a:r>
              <a:rPr lang="en-US" dirty="0">
                <a:solidFill>
                  <a:schemeClr val="bg1"/>
                </a:solidFill>
              </a:rPr>
              <a:t>Neighborhood Revitalization and Improvements </a:t>
            </a:r>
            <a:br>
              <a:rPr lang="en-US" dirty="0">
                <a:solidFill>
                  <a:schemeClr val="bg1"/>
                </a:solidFill>
              </a:rPr>
            </a:br>
            <a:endParaRPr lang="en-US" dirty="0">
              <a:solidFill>
                <a:schemeClr val="bg1"/>
              </a:solidFill>
            </a:endParaRPr>
          </a:p>
        </p:txBody>
      </p:sp>
      <p:graphicFrame>
        <p:nvGraphicFramePr>
          <p:cNvPr id="5" name="Content Placeholder 2">
            <a:extLst>
              <a:ext uri="{FF2B5EF4-FFF2-40B4-BE49-F238E27FC236}">
                <a16:creationId xmlns:a16="http://schemas.microsoft.com/office/drawing/2014/main" id="{87C3C3E1-A7D0-8BE5-233A-B3305D89F9AE}"/>
              </a:ext>
            </a:extLst>
          </p:cNvPr>
          <p:cNvGraphicFramePr>
            <a:graphicFrameLocks noGrp="1"/>
          </p:cNvGraphicFramePr>
          <p:nvPr>
            <p:ph idx="1"/>
          </p:nvPr>
        </p:nvGraphicFramePr>
        <p:xfrm>
          <a:off x="4800600" y="731838"/>
          <a:ext cx="6492875"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Placeholder 3">
            <a:extLst>
              <a:ext uri="{FF2B5EF4-FFF2-40B4-BE49-F238E27FC236}">
                <a16:creationId xmlns:a16="http://schemas.microsoft.com/office/drawing/2014/main" id="{6395DF79-99E3-D3CC-3FA6-9662A55927A6}"/>
              </a:ext>
            </a:extLst>
          </p:cNvPr>
          <p:cNvSpPr>
            <a:spLocks noGrp="1"/>
          </p:cNvSpPr>
          <p:nvPr>
            <p:ph type="body" sz="half" idx="2"/>
          </p:nvPr>
        </p:nvSpPr>
        <p:spPr>
          <a:xfrm>
            <a:off x="898525" y="5468216"/>
            <a:ext cx="3048000" cy="988002"/>
          </a:xfrm>
        </p:spPr>
        <p:txBody>
          <a:bodyPr>
            <a:normAutofit/>
          </a:bodyPr>
          <a:lstStyle/>
          <a:p>
            <a:r>
              <a:rPr lang="en-US" sz="2800" dirty="0"/>
              <a:t>Discussion Topics</a:t>
            </a:r>
          </a:p>
        </p:txBody>
      </p:sp>
      <p:sp>
        <p:nvSpPr>
          <p:cNvPr id="3" name="Date Placeholder 3">
            <a:extLst>
              <a:ext uri="{FF2B5EF4-FFF2-40B4-BE49-F238E27FC236}">
                <a16:creationId xmlns:a16="http://schemas.microsoft.com/office/drawing/2014/main" id="{5D2F9BBC-AF3C-65FE-8532-7F71A511855F}"/>
              </a:ext>
            </a:extLst>
          </p:cNvPr>
          <p:cNvSpPr>
            <a:spLocks noGrp="1"/>
          </p:cNvSpPr>
          <p:nvPr>
            <p:ph type="dt" sz="half" idx="10"/>
          </p:nvPr>
        </p:nvSpPr>
        <p:spPr>
          <a:xfrm>
            <a:off x="2070888" y="6273655"/>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15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1642834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4115-B15B-4396-A82D-6EDAD1567382}"/>
              </a:ext>
            </a:extLst>
          </p:cNvPr>
          <p:cNvSpPr>
            <a:spLocks noGrp="1"/>
          </p:cNvSpPr>
          <p:nvPr>
            <p:ph type="title"/>
          </p:nvPr>
        </p:nvSpPr>
        <p:spPr>
          <a:xfrm>
            <a:off x="457200" y="868218"/>
            <a:ext cx="3200400" cy="3322782"/>
          </a:xfrm>
          <a:solidFill>
            <a:schemeClr val="bg2">
              <a:lumMod val="50000"/>
            </a:schemeClr>
          </a:solidFill>
        </p:spPr>
        <p:txBody>
          <a:bodyPr anchor="b">
            <a:noAutofit/>
          </a:bodyPr>
          <a:lstStyle/>
          <a:p>
            <a:r>
              <a:rPr lang="en-US" sz="4000" dirty="0">
                <a:solidFill>
                  <a:schemeClr val="bg1"/>
                </a:solidFill>
              </a:rPr>
              <a:t>Homeless and Special Need Housing and Services</a:t>
            </a:r>
          </a:p>
        </p:txBody>
      </p:sp>
      <p:graphicFrame>
        <p:nvGraphicFramePr>
          <p:cNvPr id="20" name="Content Placeholder 2">
            <a:extLst>
              <a:ext uri="{FF2B5EF4-FFF2-40B4-BE49-F238E27FC236}">
                <a16:creationId xmlns:a16="http://schemas.microsoft.com/office/drawing/2014/main" id="{CB54D8FE-CEA4-E680-63D0-9121F69E3532}"/>
              </a:ext>
            </a:extLst>
          </p:cNvPr>
          <p:cNvGraphicFramePr>
            <a:graphicFrameLocks noGrp="1"/>
          </p:cNvGraphicFramePr>
          <p:nvPr>
            <p:ph idx="1"/>
          </p:nvPr>
        </p:nvGraphicFramePr>
        <p:xfrm>
          <a:off x="4800600" y="731838"/>
          <a:ext cx="6492875"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Text Placeholder 3">
            <a:extLst>
              <a:ext uri="{FF2B5EF4-FFF2-40B4-BE49-F238E27FC236}">
                <a16:creationId xmlns:a16="http://schemas.microsoft.com/office/drawing/2014/main" id="{AF00E0B3-5A10-3335-43E0-6B0952032BB7}"/>
              </a:ext>
            </a:extLst>
          </p:cNvPr>
          <p:cNvSpPr>
            <a:spLocks noGrp="1"/>
          </p:cNvSpPr>
          <p:nvPr>
            <p:ph type="body" sz="half" idx="2"/>
          </p:nvPr>
        </p:nvSpPr>
        <p:spPr>
          <a:xfrm>
            <a:off x="457200" y="4876800"/>
            <a:ext cx="3200400" cy="1428404"/>
          </a:xfrm>
        </p:spPr>
        <p:txBody>
          <a:bodyPr>
            <a:normAutofit/>
          </a:bodyPr>
          <a:lstStyle/>
          <a:p>
            <a:r>
              <a:rPr lang="en-US" sz="2800" dirty="0"/>
              <a:t>Discussion Topics</a:t>
            </a:r>
          </a:p>
        </p:txBody>
      </p:sp>
      <p:sp>
        <p:nvSpPr>
          <p:cNvPr id="3" name="Date Placeholder 3">
            <a:extLst>
              <a:ext uri="{FF2B5EF4-FFF2-40B4-BE49-F238E27FC236}">
                <a16:creationId xmlns:a16="http://schemas.microsoft.com/office/drawing/2014/main" id="{3499EBCD-D42B-3110-FA60-D34B6F0EA8A6}"/>
              </a:ext>
            </a:extLst>
          </p:cNvPr>
          <p:cNvSpPr>
            <a:spLocks noGrp="1"/>
          </p:cNvSpPr>
          <p:nvPr>
            <p:ph type="dt" sz="half" idx="10"/>
          </p:nvPr>
        </p:nvSpPr>
        <p:spPr>
          <a:xfrm>
            <a:off x="2057400" y="6305204"/>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16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3858725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F9B61-B1AE-2DE5-72F1-B713B5C062C4}"/>
              </a:ext>
            </a:extLst>
          </p:cNvPr>
          <p:cNvSpPr>
            <a:spLocks noGrp="1"/>
          </p:cNvSpPr>
          <p:nvPr>
            <p:ph type="title"/>
          </p:nvPr>
        </p:nvSpPr>
        <p:spPr>
          <a:xfrm>
            <a:off x="323273" y="731838"/>
            <a:ext cx="4211782" cy="4312919"/>
          </a:xfrm>
          <a:solidFill>
            <a:schemeClr val="bg2">
              <a:lumMod val="50000"/>
            </a:schemeClr>
          </a:solidFill>
        </p:spPr>
        <p:txBody>
          <a:bodyPr anchor="b">
            <a:normAutofit/>
          </a:bodyPr>
          <a:lstStyle/>
          <a:p>
            <a:pPr algn="ctr">
              <a:lnSpc>
                <a:spcPct val="100000"/>
              </a:lnSpc>
            </a:pPr>
            <a:r>
              <a:rPr lang="en-US" sz="4000" dirty="0">
                <a:solidFill>
                  <a:schemeClr val="bg1"/>
                </a:solidFill>
              </a:rPr>
              <a:t>Community </a:t>
            </a:r>
            <a:br>
              <a:rPr lang="en-US" sz="4000" dirty="0">
                <a:solidFill>
                  <a:schemeClr val="bg1"/>
                </a:solidFill>
              </a:rPr>
            </a:br>
            <a:r>
              <a:rPr lang="en-US" sz="4000" dirty="0">
                <a:solidFill>
                  <a:schemeClr val="bg1"/>
                </a:solidFill>
              </a:rPr>
              <a:t>&amp;</a:t>
            </a:r>
            <a:br>
              <a:rPr lang="en-US" sz="4000" dirty="0">
                <a:solidFill>
                  <a:schemeClr val="bg1"/>
                </a:solidFill>
              </a:rPr>
            </a:br>
            <a:r>
              <a:rPr lang="en-US" sz="4000" dirty="0">
                <a:solidFill>
                  <a:schemeClr val="bg1"/>
                </a:solidFill>
              </a:rPr>
              <a:t>Economic Development</a:t>
            </a:r>
            <a:br>
              <a:rPr lang="en-US" sz="4000" dirty="0">
                <a:solidFill>
                  <a:schemeClr val="bg1"/>
                </a:solidFill>
              </a:rPr>
            </a:br>
            <a:br>
              <a:rPr lang="en-US" sz="4000" dirty="0"/>
            </a:br>
            <a:endParaRPr lang="en-US" sz="4000" strike="sngStrike" dirty="0">
              <a:solidFill>
                <a:srgbClr val="FF0000"/>
              </a:solidFill>
            </a:endParaRPr>
          </a:p>
        </p:txBody>
      </p:sp>
      <p:graphicFrame>
        <p:nvGraphicFramePr>
          <p:cNvPr id="6" name="Content Placeholder 2">
            <a:extLst>
              <a:ext uri="{FF2B5EF4-FFF2-40B4-BE49-F238E27FC236}">
                <a16:creationId xmlns:a16="http://schemas.microsoft.com/office/drawing/2014/main" id="{F7787564-F85A-F5E2-73E4-BDD2C8C13C4C}"/>
              </a:ext>
            </a:extLst>
          </p:cNvPr>
          <p:cNvGraphicFramePr>
            <a:graphicFrameLocks noGrp="1"/>
          </p:cNvGraphicFramePr>
          <p:nvPr>
            <p:ph idx="1"/>
          </p:nvPr>
        </p:nvGraphicFramePr>
        <p:xfrm>
          <a:off x="4800600" y="731838"/>
          <a:ext cx="6492875"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a:extLst>
              <a:ext uri="{FF2B5EF4-FFF2-40B4-BE49-F238E27FC236}">
                <a16:creationId xmlns:a16="http://schemas.microsoft.com/office/drawing/2014/main" id="{0D41092C-36D3-8D34-C5A5-9066FB97AFE1}"/>
              </a:ext>
            </a:extLst>
          </p:cNvPr>
          <p:cNvSpPr>
            <a:spLocks noGrp="1"/>
          </p:cNvSpPr>
          <p:nvPr>
            <p:ph type="body" sz="half" idx="2"/>
          </p:nvPr>
        </p:nvSpPr>
        <p:spPr>
          <a:xfrm>
            <a:off x="956541" y="5383097"/>
            <a:ext cx="3200400" cy="743065"/>
          </a:xfrm>
        </p:spPr>
        <p:txBody>
          <a:bodyPr>
            <a:normAutofit/>
          </a:bodyPr>
          <a:lstStyle/>
          <a:p>
            <a:r>
              <a:rPr lang="en-US" sz="2800" dirty="0"/>
              <a:t>Discussion Topics</a:t>
            </a:r>
          </a:p>
        </p:txBody>
      </p:sp>
      <p:sp>
        <p:nvSpPr>
          <p:cNvPr id="3" name="Date Placeholder 3">
            <a:extLst>
              <a:ext uri="{FF2B5EF4-FFF2-40B4-BE49-F238E27FC236}">
                <a16:creationId xmlns:a16="http://schemas.microsoft.com/office/drawing/2014/main" id="{D3455944-3D86-660F-0970-16F683FECE48}"/>
              </a:ext>
            </a:extLst>
          </p:cNvPr>
          <p:cNvSpPr>
            <a:spLocks noGrp="1"/>
          </p:cNvSpPr>
          <p:nvPr>
            <p:ph type="dt" sz="half" idx="10"/>
          </p:nvPr>
        </p:nvSpPr>
        <p:spPr>
          <a:xfrm>
            <a:off x="2089176" y="6281939"/>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17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174454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8ED5C-A33E-1212-81AF-D44B73F44B7D}"/>
              </a:ext>
            </a:extLst>
          </p:cNvPr>
          <p:cNvSpPr>
            <a:spLocks noGrp="1"/>
          </p:cNvSpPr>
          <p:nvPr>
            <p:ph type="title"/>
          </p:nvPr>
        </p:nvSpPr>
        <p:spPr>
          <a:solidFill>
            <a:schemeClr val="bg2">
              <a:lumMod val="90000"/>
            </a:schemeClr>
          </a:solidFill>
          <a:ln>
            <a:solidFill>
              <a:schemeClr val="tx1"/>
            </a:solidFill>
          </a:ln>
        </p:spPr>
        <p:txBody>
          <a:bodyPr/>
          <a:lstStyle/>
          <a:p>
            <a:pPr algn="ctr"/>
            <a:r>
              <a:rPr lang="en-US" dirty="0"/>
              <a:t>Next Steps</a:t>
            </a:r>
          </a:p>
        </p:txBody>
      </p:sp>
      <p:sp>
        <p:nvSpPr>
          <p:cNvPr id="3" name="Content Placeholder 2">
            <a:extLst>
              <a:ext uri="{FF2B5EF4-FFF2-40B4-BE49-F238E27FC236}">
                <a16:creationId xmlns:a16="http://schemas.microsoft.com/office/drawing/2014/main" id="{9F0ADC97-3D48-FA51-F48E-F6DCB41ECD65}"/>
              </a:ext>
            </a:extLst>
          </p:cNvPr>
          <p:cNvSpPr>
            <a:spLocks noGrp="1"/>
          </p:cNvSpPr>
          <p:nvPr>
            <p:ph idx="1"/>
          </p:nvPr>
        </p:nvSpPr>
        <p:spPr>
          <a:xfrm>
            <a:off x="5788152" y="1825624"/>
            <a:ext cx="5727572" cy="4486275"/>
          </a:xfrm>
        </p:spPr>
        <p:txBody>
          <a:bodyPr>
            <a:normAutofit lnSpcReduction="10000"/>
          </a:bodyPr>
          <a:lstStyle/>
          <a:p>
            <a:pPr marL="342900" indent="-342900">
              <a:buClr>
                <a:schemeClr val="tx1"/>
              </a:buClr>
              <a:buFont typeface="Arial" panose="020B0604020202020204" pitchFamily="34" charset="0"/>
              <a:buChar char="•"/>
            </a:pPr>
            <a:r>
              <a:rPr lang="en-US" sz="2400" b="1" dirty="0">
                <a:solidFill>
                  <a:srgbClr val="003A5C"/>
                </a:solidFill>
                <a:latin typeface="Garamond" panose="02020404030301010803" pitchFamily="18" charset="0"/>
              </a:rPr>
              <a:t>April: </a:t>
            </a:r>
            <a:r>
              <a:rPr lang="en-US" sz="2400" dirty="0">
                <a:solidFill>
                  <a:srgbClr val="003A5C"/>
                </a:solidFill>
                <a:latin typeface="Garamond" panose="02020404030301010803" pitchFamily="18" charset="0"/>
              </a:rPr>
              <a:t>Stakeholder sessions, public hearing, and an online survey will be conducted to gather information and public feedback on the existing needs.</a:t>
            </a:r>
          </a:p>
          <a:p>
            <a:pPr marL="342900" indent="-342900">
              <a:buClr>
                <a:schemeClr val="tx1"/>
              </a:buClr>
              <a:buFont typeface="Arial" panose="020B0604020202020204" pitchFamily="34" charset="0"/>
              <a:buChar char="•"/>
            </a:pPr>
            <a:r>
              <a:rPr lang="en-US" sz="2400" dirty="0">
                <a:solidFill>
                  <a:srgbClr val="003A5C"/>
                </a:solidFill>
                <a:latin typeface="Garamond" panose="02020404030301010803" pitchFamily="18" charset="0"/>
              </a:rPr>
              <a:t>Online Survey through </a:t>
            </a:r>
            <a:r>
              <a:rPr lang="en-US" sz="2400" b="1" dirty="0">
                <a:solidFill>
                  <a:srgbClr val="003A5C"/>
                </a:solidFill>
                <a:latin typeface="Garamond" panose="02020404030301010803" pitchFamily="18" charset="0"/>
              </a:rPr>
              <a:t>May 5, 2025 </a:t>
            </a:r>
          </a:p>
          <a:p>
            <a:pPr marL="342900" indent="-342900">
              <a:buClr>
                <a:schemeClr val="tx1"/>
              </a:buClr>
              <a:buFont typeface="Arial" panose="020B0604020202020204" pitchFamily="34" charset="0"/>
              <a:buChar char="•"/>
            </a:pPr>
            <a:r>
              <a:rPr lang="en-US" sz="2400" b="1" dirty="0">
                <a:solidFill>
                  <a:srgbClr val="003A5C"/>
                </a:solidFill>
                <a:latin typeface="Garamond" panose="02020404030301010803" pitchFamily="18" charset="0"/>
              </a:rPr>
              <a:t>June: </a:t>
            </a:r>
            <a:r>
              <a:rPr lang="en-US" sz="2400" dirty="0">
                <a:solidFill>
                  <a:srgbClr val="003A5C"/>
                </a:solidFill>
                <a:latin typeface="Garamond" panose="02020404030301010803" pitchFamily="18" charset="0"/>
              </a:rPr>
              <a:t>Draft Consolidated Plan and Annual Action Plan Available for Public Review</a:t>
            </a:r>
          </a:p>
          <a:p>
            <a:pPr marL="342900" indent="-342900">
              <a:buClr>
                <a:schemeClr val="tx1"/>
              </a:buClr>
              <a:buFont typeface="Arial" panose="020B0604020202020204" pitchFamily="34" charset="0"/>
              <a:buChar char="•"/>
            </a:pPr>
            <a:r>
              <a:rPr lang="en-US" sz="2400" b="1" dirty="0">
                <a:solidFill>
                  <a:srgbClr val="003A5C"/>
                </a:solidFill>
                <a:latin typeface="Garamond" panose="02020404030301010803" pitchFamily="18" charset="0"/>
              </a:rPr>
              <a:t>June: </a:t>
            </a:r>
            <a:r>
              <a:rPr lang="en-US" sz="2400" dirty="0">
                <a:solidFill>
                  <a:srgbClr val="003A5C"/>
                </a:solidFill>
                <a:latin typeface="Garamond" panose="02020404030301010803" pitchFamily="18" charset="0"/>
              </a:rPr>
              <a:t>2nd Public Hearings Conducted in County during 30-Day Public Comment Period</a:t>
            </a:r>
          </a:p>
          <a:p>
            <a:pPr marL="342900" indent="-342900">
              <a:buClr>
                <a:schemeClr val="tx1"/>
              </a:buClr>
              <a:buFont typeface="Arial" panose="020B0604020202020204" pitchFamily="34" charset="0"/>
              <a:buChar char="•"/>
            </a:pPr>
            <a:r>
              <a:rPr lang="en-US" sz="2400" b="1" dirty="0">
                <a:solidFill>
                  <a:srgbClr val="003A5C"/>
                </a:solidFill>
                <a:latin typeface="Garamond" panose="02020404030301010803" pitchFamily="18" charset="0"/>
              </a:rPr>
              <a:t>July: </a:t>
            </a:r>
            <a:r>
              <a:rPr lang="en-US" sz="2400" dirty="0">
                <a:solidFill>
                  <a:srgbClr val="003A5C"/>
                </a:solidFill>
                <a:latin typeface="Garamond" panose="02020404030301010803" pitchFamily="18" charset="0"/>
              </a:rPr>
              <a:t>Submission of the Consolidated Plan to HUD</a:t>
            </a:r>
          </a:p>
          <a:p>
            <a:pPr marL="342900" indent="-342900">
              <a:buClr>
                <a:schemeClr val="tx1"/>
              </a:buClr>
              <a:buFont typeface="Arial" panose="020B0604020202020204" pitchFamily="34" charset="0"/>
              <a:buChar char="•"/>
            </a:pPr>
            <a:endParaRPr lang="en-US" sz="2400" dirty="0">
              <a:solidFill>
                <a:srgbClr val="003A5C"/>
              </a:solidFill>
              <a:latin typeface="Garamond" panose="02020404030301010803" pitchFamily="18" charset="0"/>
            </a:endParaRPr>
          </a:p>
          <a:p>
            <a:endParaRPr lang="en-US" dirty="0"/>
          </a:p>
        </p:txBody>
      </p:sp>
      <p:sp>
        <p:nvSpPr>
          <p:cNvPr id="4" name="Date Placeholder 3">
            <a:extLst>
              <a:ext uri="{FF2B5EF4-FFF2-40B4-BE49-F238E27FC236}">
                <a16:creationId xmlns:a16="http://schemas.microsoft.com/office/drawing/2014/main" id="{7CF88FDA-B804-655C-88EC-5DB9E49045AD}"/>
              </a:ext>
            </a:extLst>
          </p:cNvPr>
          <p:cNvSpPr>
            <a:spLocks noGrp="1"/>
          </p:cNvSpPr>
          <p:nvPr>
            <p:ph type="dt" sz="half" idx="10"/>
          </p:nvPr>
        </p:nvSpPr>
        <p:spPr>
          <a:xfrm>
            <a:off x="2080032" y="6311900"/>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18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pic>
        <p:nvPicPr>
          <p:cNvPr id="7" name="Picture 6" descr="A qr code with black squares&#10;&#10;AI-generated content may be incorrect.">
            <a:extLst>
              <a:ext uri="{FF2B5EF4-FFF2-40B4-BE49-F238E27FC236}">
                <a16:creationId xmlns:a16="http://schemas.microsoft.com/office/drawing/2014/main" id="{EC9FFA1D-1B4D-5127-F124-EA708C5D49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887" y="3564076"/>
            <a:ext cx="2833509" cy="2833509"/>
          </a:xfrm>
          <a:prstGeom prst="rect">
            <a:avLst/>
          </a:prstGeom>
        </p:spPr>
      </p:pic>
      <p:sp>
        <p:nvSpPr>
          <p:cNvPr id="9" name="TextBox 8">
            <a:extLst>
              <a:ext uri="{FF2B5EF4-FFF2-40B4-BE49-F238E27FC236}">
                <a16:creationId xmlns:a16="http://schemas.microsoft.com/office/drawing/2014/main" id="{F1590302-8F67-FCCD-138A-2E690B42BDAC}"/>
              </a:ext>
            </a:extLst>
          </p:cNvPr>
          <p:cNvSpPr txBox="1"/>
          <p:nvPr/>
        </p:nvSpPr>
        <p:spPr>
          <a:xfrm>
            <a:off x="676275" y="2038350"/>
            <a:ext cx="4971021" cy="1077218"/>
          </a:xfrm>
          <a:prstGeom prst="rect">
            <a:avLst/>
          </a:prstGeom>
          <a:noFill/>
        </p:spPr>
        <p:txBody>
          <a:bodyPr wrap="square" rtlCol="0">
            <a:spAutoFit/>
          </a:bodyPr>
          <a:lstStyle/>
          <a:p>
            <a:r>
              <a:rPr lang="en-US" sz="1600" dirty="0"/>
              <a:t>Please participate in our survey and provide additional information on the priority needs in the community. Follow Link or use QR Code.</a:t>
            </a:r>
          </a:p>
          <a:p>
            <a:r>
              <a:rPr lang="en-US" sz="1600" dirty="0">
                <a:hlinkClick r:id="rId3"/>
              </a:rPr>
              <a:t>https://www.surveymonkey.com/r/FranklinCountyOH</a:t>
            </a:r>
            <a:r>
              <a:rPr lang="en-US" sz="1600" dirty="0"/>
              <a:t> </a:t>
            </a:r>
          </a:p>
        </p:txBody>
      </p:sp>
    </p:spTree>
    <p:extLst>
      <p:ext uri="{BB962C8B-B14F-4D97-AF65-F5344CB8AC3E}">
        <p14:creationId xmlns:p14="http://schemas.microsoft.com/office/powerpoint/2010/main" val="3879713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92DD4-E155-3CAC-AC34-E0B46B9C47CE}"/>
              </a:ext>
            </a:extLst>
          </p:cNvPr>
          <p:cNvSpPr>
            <a:spLocks noGrp="1"/>
          </p:cNvSpPr>
          <p:nvPr>
            <p:ph type="title"/>
          </p:nvPr>
        </p:nvSpPr>
        <p:spPr>
          <a:xfrm>
            <a:off x="2235200" y="365125"/>
            <a:ext cx="7758545" cy="1325563"/>
          </a:xfrm>
          <a:solidFill>
            <a:schemeClr val="bg2">
              <a:lumMod val="90000"/>
            </a:schemeClr>
          </a:solidFill>
          <a:ln>
            <a:solidFill>
              <a:schemeClr val="tx1"/>
            </a:solidFill>
          </a:ln>
        </p:spPr>
        <p:txBody>
          <a:bodyPr>
            <a:normAutofit/>
          </a:bodyPr>
          <a:lstStyle/>
          <a:p>
            <a:pPr algn="ctr"/>
            <a:r>
              <a:rPr lang="en-US" sz="4800" dirty="0">
                <a:latin typeface="Garamond" panose="02020404030301010803" pitchFamily="18" charset="0"/>
              </a:rPr>
              <a:t>For More Information</a:t>
            </a:r>
          </a:p>
        </p:txBody>
      </p:sp>
      <p:sp>
        <p:nvSpPr>
          <p:cNvPr id="3" name="Content Placeholder 2">
            <a:extLst>
              <a:ext uri="{FF2B5EF4-FFF2-40B4-BE49-F238E27FC236}">
                <a16:creationId xmlns:a16="http://schemas.microsoft.com/office/drawing/2014/main" id="{62E992D6-0DFE-B76F-DA30-1567088ED125}"/>
              </a:ext>
            </a:extLst>
          </p:cNvPr>
          <p:cNvSpPr>
            <a:spLocks noGrp="1"/>
          </p:cNvSpPr>
          <p:nvPr>
            <p:ph idx="1"/>
          </p:nvPr>
        </p:nvSpPr>
        <p:spPr>
          <a:xfrm>
            <a:off x="958273" y="2506662"/>
            <a:ext cx="10515600" cy="3312247"/>
          </a:xfrm>
        </p:spPr>
        <p:txBody>
          <a:bodyPr/>
          <a:lstStyle/>
          <a:p>
            <a:pPr marL="0" indent="0">
              <a:buNone/>
            </a:pPr>
            <a:endParaRPr lang="en-US" dirty="0">
              <a:solidFill>
                <a:schemeClr val="tx1"/>
              </a:solidFill>
            </a:endParaRPr>
          </a:p>
          <a:p>
            <a:pPr marL="0" indent="0" algn="ctr">
              <a:buNone/>
            </a:pPr>
            <a:r>
              <a:rPr lang="en-US" dirty="0"/>
              <a:t>Walter Dillard, Assistant Director</a:t>
            </a:r>
            <a:r>
              <a:rPr lang="en-US" dirty="0">
                <a:solidFill>
                  <a:schemeClr val="tx1"/>
                </a:solidFill>
              </a:rPr>
              <a:t> </a:t>
            </a:r>
          </a:p>
          <a:p>
            <a:pPr marL="0" indent="0" algn="ctr">
              <a:buNone/>
            </a:pPr>
            <a:r>
              <a:rPr lang="en-US" dirty="0"/>
              <a:t>Franklin County Economic Development and Planning</a:t>
            </a:r>
          </a:p>
          <a:p>
            <a:pPr marL="0" indent="0">
              <a:buNone/>
            </a:pPr>
            <a:endParaRPr lang="en-US" dirty="0"/>
          </a:p>
          <a:p>
            <a:pPr marL="0" marR="0" algn="ctr">
              <a:buNone/>
            </a:pPr>
            <a:r>
              <a:rPr lang="en-US" sz="1800" dirty="0">
                <a:effectLst/>
                <a:latin typeface="Copperplate Light"/>
                <a:ea typeface="Calibri" panose="020F0502020204030204" pitchFamily="34" charset="0"/>
                <a:cs typeface="Times New Roman" panose="02020603050405020304" pitchFamily="18" charset="0"/>
              </a:rPr>
              <a:t>Contact the Franklin County Economic Development and Planning Department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buNone/>
            </a:pPr>
            <a:r>
              <a:rPr lang="en-US" sz="1800" u="sng" dirty="0">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communitydevelopment@franklincountyohio.gov</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ate Placeholder 3">
            <a:extLst>
              <a:ext uri="{FF2B5EF4-FFF2-40B4-BE49-F238E27FC236}">
                <a16:creationId xmlns:a16="http://schemas.microsoft.com/office/drawing/2014/main" id="{32A933D5-5EBD-4175-CA57-E593F2428687}"/>
              </a:ext>
            </a:extLst>
          </p:cNvPr>
          <p:cNvSpPr>
            <a:spLocks noGrp="1"/>
          </p:cNvSpPr>
          <p:nvPr>
            <p:ph type="dt" sz="half" idx="10"/>
          </p:nvPr>
        </p:nvSpPr>
        <p:spPr>
          <a:xfrm>
            <a:off x="2080032" y="6311900"/>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19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2756835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C194D-8895-7EE1-9FF4-412977317700}"/>
              </a:ext>
            </a:extLst>
          </p:cNvPr>
          <p:cNvSpPr>
            <a:spLocks noGrp="1"/>
          </p:cNvSpPr>
          <p:nvPr>
            <p:ph type="ctrTitle"/>
          </p:nvPr>
        </p:nvSpPr>
        <p:spPr>
          <a:xfrm>
            <a:off x="1174739" y="191863"/>
            <a:ext cx="10134369" cy="1002552"/>
          </a:xfrm>
          <a:solidFill>
            <a:schemeClr val="tx2">
              <a:lumMod val="10000"/>
              <a:lumOff val="90000"/>
            </a:schemeClr>
          </a:solidFill>
          <a:ln>
            <a:solidFill>
              <a:schemeClr val="tx1"/>
            </a:solidFill>
          </a:ln>
        </p:spPr>
        <p:txBody>
          <a:bodyPr/>
          <a:lstStyle/>
          <a:p>
            <a:pPr algn="ctr"/>
            <a:r>
              <a:rPr lang="en-US" sz="3800" dirty="0">
                <a:solidFill>
                  <a:schemeClr val="tx1"/>
                </a:solidFill>
                <a:latin typeface="Garamond" panose="02020404030301010803" pitchFamily="18" charset="0"/>
              </a:rPr>
              <a:t>Welcome and Introductions</a:t>
            </a:r>
          </a:p>
        </p:txBody>
      </p:sp>
      <p:sp>
        <p:nvSpPr>
          <p:cNvPr id="3" name="Text Placeholder 2">
            <a:extLst>
              <a:ext uri="{FF2B5EF4-FFF2-40B4-BE49-F238E27FC236}">
                <a16:creationId xmlns:a16="http://schemas.microsoft.com/office/drawing/2014/main" id="{2E15867B-D966-0510-D007-AA857BDCF75F}"/>
              </a:ext>
            </a:extLst>
          </p:cNvPr>
          <p:cNvSpPr>
            <a:spLocks noGrp="1"/>
          </p:cNvSpPr>
          <p:nvPr>
            <p:ph type="body" sz="quarter" idx="14"/>
          </p:nvPr>
        </p:nvSpPr>
        <p:spPr>
          <a:solidFill>
            <a:schemeClr val="tx2">
              <a:lumMod val="10000"/>
              <a:lumOff val="90000"/>
            </a:schemeClr>
          </a:solidFill>
        </p:spPr>
        <p:txBody>
          <a:bodyPr>
            <a:normAutofit/>
          </a:bodyPr>
          <a:lstStyle/>
          <a:p>
            <a:pPr marL="342900" indent="-342900">
              <a:buFont typeface="Arial" panose="020B0604020202020204" pitchFamily="34" charset="0"/>
              <a:buChar char="•"/>
            </a:pPr>
            <a:r>
              <a:rPr lang="en-US" sz="2400" dirty="0">
                <a:latin typeface="Garamond" panose="02020404030301010803" pitchFamily="18" charset="0"/>
              </a:rPr>
              <a:t>Franklin County- Economic Development and Planning Staff Introductions</a:t>
            </a:r>
          </a:p>
          <a:p>
            <a:pPr marL="800100" lvl="1" indent="-342900">
              <a:buFont typeface="Arial" panose="020B0604020202020204" pitchFamily="34" charset="0"/>
              <a:buChar char="•"/>
            </a:pPr>
            <a:r>
              <a:rPr lang="en-US" sz="2400" dirty="0">
                <a:latin typeface="Garamond" panose="02020404030301010803" pitchFamily="18" charset="0"/>
              </a:rPr>
              <a:t>Ruchelle L. Pride, Interim Director</a:t>
            </a:r>
          </a:p>
          <a:p>
            <a:pPr marL="800100" lvl="1" indent="-342900">
              <a:buFont typeface="Arial" panose="020B0604020202020204" pitchFamily="34" charset="0"/>
              <a:buChar char="•"/>
            </a:pPr>
            <a:r>
              <a:rPr lang="en-US" sz="2400" dirty="0">
                <a:latin typeface="Garamond" panose="02020404030301010803" pitchFamily="18" charset="0"/>
              </a:rPr>
              <a:t>Walter Dillard, Assistant Director</a:t>
            </a:r>
          </a:p>
          <a:p>
            <a:pPr marL="800100" lvl="1" indent="-342900">
              <a:buFont typeface="Arial" panose="020B0604020202020204" pitchFamily="34" charset="0"/>
              <a:buChar char="•"/>
            </a:pPr>
            <a:r>
              <a:rPr lang="en-US" sz="2400" dirty="0">
                <a:latin typeface="Garamond" panose="02020404030301010803" pitchFamily="18" charset="0"/>
              </a:rPr>
              <a:t>Tanisha Drummond, Grants Coordinator</a:t>
            </a:r>
          </a:p>
          <a:p>
            <a:pPr marL="342900" indent="-342900">
              <a:buFont typeface="Arial" panose="020B0604020202020204" pitchFamily="34" charset="0"/>
              <a:buChar char="•"/>
            </a:pPr>
            <a:r>
              <a:rPr lang="en-US" sz="2400" dirty="0">
                <a:latin typeface="Garamond" panose="02020404030301010803" pitchFamily="18" charset="0"/>
              </a:rPr>
              <a:t>Mullin &amp; Lonergan Associates- Consultant Staff</a:t>
            </a:r>
          </a:p>
          <a:p>
            <a:pPr marL="800100" lvl="1" indent="-342900">
              <a:buFont typeface="Arial" panose="020B0604020202020204" pitchFamily="34" charset="0"/>
              <a:buChar char="•"/>
            </a:pPr>
            <a:r>
              <a:rPr lang="en-US" sz="2400" dirty="0">
                <a:latin typeface="Garamond" panose="02020404030301010803" pitchFamily="18" charset="0"/>
              </a:rPr>
              <a:t>Bill Wasielewski- President and SME- Mullin &amp; Lonergan</a:t>
            </a:r>
          </a:p>
          <a:p>
            <a:pPr marL="800100" lvl="1" indent="-342900">
              <a:buFont typeface="Arial" panose="020B0604020202020204" pitchFamily="34" charset="0"/>
              <a:buChar char="•"/>
            </a:pPr>
            <a:r>
              <a:rPr lang="en-US" sz="2400" dirty="0">
                <a:latin typeface="Garamond" panose="02020404030301010803" pitchFamily="18" charset="0"/>
              </a:rPr>
              <a:t>Donna King- Senior Project Manager</a:t>
            </a:r>
          </a:p>
          <a:p>
            <a:pPr marL="800100" lvl="1" indent="-342900">
              <a:buFont typeface="Arial" panose="020B0604020202020204" pitchFamily="34" charset="0"/>
              <a:buChar char="•"/>
            </a:pPr>
            <a:r>
              <a:rPr lang="en-US" sz="2400" dirty="0">
                <a:latin typeface="Garamond" panose="02020404030301010803" pitchFamily="18" charset="0"/>
              </a:rPr>
              <a:t>Kevin Tang, Housing &amp; Community Development Specialist</a:t>
            </a:r>
            <a:endParaRPr lang="en-US" dirty="0"/>
          </a:p>
        </p:txBody>
      </p:sp>
      <p:sp>
        <p:nvSpPr>
          <p:cNvPr id="4" name="Date Placeholder 3">
            <a:extLst>
              <a:ext uri="{FF2B5EF4-FFF2-40B4-BE49-F238E27FC236}">
                <a16:creationId xmlns:a16="http://schemas.microsoft.com/office/drawing/2014/main" id="{A42E744E-01CE-96F5-C82F-F639EE011D00}"/>
              </a:ext>
            </a:extLst>
          </p:cNvPr>
          <p:cNvSpPr>
            <a:spLocks noGrp="1"/>
          </p:cNvSpPr>
          <p:nvPr>
            <p:ph type="dt" sz="half" idx="10"/>
          </p:nvPr>
        </p:nvSpPr>
        <p:spPr>
          <a:xfrm>
            <a:off x="1732560" y="6356349"/>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1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7249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E8DAA9-A9AB-6401-987F-114D50CF4662}"/>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F4F60A25-55B2-8EE4-5567-57857070017F}"/>
              </a:ext>
            </a:extLst>
          </p:cNvPr>
          <p:cNvSpPr>
            <a:spLocks noGrp="1"/>
          </p:cNvSpPr>
          <p:nvPr>
            <p:ph type="body" sz="quarter" idx="14"/>
          </p:nvPr>
        </p:nvSpPr>
        <p:spPr>
          <a:xfrm>
            <a:off x="1246094" y="1399032"/>
            <a:ext cx="10641106" cy="4957317"/>
          </a:xfrm>
          <a:solidFill>
            <a:schemeClr val="tx2">
              <a:lumMod val="10000"/>
              <a:lumOff val="90000"/>
            </a:schemeClr>
          </a:solidFill>
        </p:spPr>
        <p:txBody>
          <a:bodyPr>
            <a:normAutofit fontScale="92500" lnSpcReduction="10000"/>
          </a:bodyPr>
          <a:lstStyle/>
          <a:p>
            <a:pPr>
              <a:buClr>
                <a:srgbClr val="AB2328"/>
              </a:buClr>
            </a:pPr>
            <a:endParaRPr lang="en-US" sz="2400" dirty="0">
              <a:latin typeface="Garamond" panose="02020404030301010803" pitchFamily="18" charset="0"/>
            </a:endParaRPr>
          </a:p>
          <a:p>
            <a:pPr>
              <a:buClr>
                <a:srgbClr val="AB2328"/>
              </a:buClr>
            </a:pPr>
            <a:r>
              <a:rPr lang="en-US" sz="2600" dirty="0">
                <a:latin typeface="Garamond" panose="02020404030301010803" pitchFamily="18" charset="0"/>
              </a:rPr>
              <a:t>Franklin County receives an annual allocation from the U.S. Department of Housing and Community Development of Community Development Block Grant (CDBG) HOME Investment Partnerships (HOME) and Emergency Solutions Grant (ESG) funds.</a:t>
            </a:r>
          </a:p>
          <a:p>
            <a:pPr>
              <a:buClr>
                <a:srgbClr val="AB2328"/>
              </a:buClr>
            </a:pPr>
            <a:r>
              <a:rPr lang="en-US" sz="2600" dirty="0">
                <a:latin typeface="Garamond" panose="02020404030301010803" pitchFamily="18" charset="0"/>
              </a:rPr>
              <a:t>To continue to be eligible for these funds, Franklin County is required to prepare a Five-Year Consolidated Plan to establish goals and objectives to meet the priority needs in the community.</a:t>
            </a:r>
          </a:p>
          <a:p>
            <a:pPr marL="342900" indent="-342900">
              <a:buFont typeface="Arial" panose="020B0604020202020204" pitchFamily="34" charset="0"/>
              <a:buChar char="•"/>
            </a:pPr>
            <a:r>
              <a:rPr lang="en-US" sz="2000" dirty="0">
                <a:latin typeface="Garamond" panose="02020404030301010803" pitchFamily="18" charset="0"/>
              </a:rPr>
              <a:t>These grants fund projects to meet the priority housing, homelessness, and community development needs in Franklin County, (outside the City of Columbus). </a:t>
            </a:r>
          </a:p>
          <a:p>
            <a:pPr marL="342900" indent="-342900">
              <a:buFont typeface="Arial" panose="020B0604020202020204" pitchFamily="34" charset="0"/>
              <a:buChar char="•"/>
            </a:pPr>
            <a:r>
              <a:rPr lang="en-US" sz="2000" dirty="0">
                <a:latin typeface="Garamond" panose="02020404030301010803" pitchFamily="18" charset="0"/>
              </a:rPr>
              <a:t>Projects undertaken using these funds benefit persons that are low- or moderate-income or persons at risk of or experiencing homelessness. </a:t>
            </a:r>
          </a:p>
          <a:p>
            <a:pPr marL="342900" indent="-342900">
              <a:buFont typeface="Arial" panose="020B0604020202020204" pitchFamily="34" charset="0"/>
              <a:buChar char="•"/>
            </a:pPr>
            <a:r>
              <a:rPr lang="en-US" sz="2000" dirty="0">
                <a:latin typeface="Garamond" panose="02020404030301010803" pitchFamily="18" charset="0"/>
              </a:rPr>
              <a:t>Franklin County is also preparing an Analysis of Impediments to Fair Housing Choice to meet requirements to affirmatively further fair housing. </a:t>
            </a:r>
          </a:p>
          <a:p>
            <a:pPr marL="342900" indent="-342900">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3AB30FF4-2B7D-2202-C2A9-2A21CE6141A0}"/>
              </a:ext>
            </a:extLst>
          </p:cNvPr>
          <p:cNvSpPr>
            <a:spLocks noGrp="1"/>
          </p:cNvSpPr>
          <p:nvPr>
            <p:ph type="dt" sz="half" idx="10"/>
          </p:nvPr>
        </p:nvSpPr>
        <p:spPr>
          <a:xfrm>
            <a:off x="1732560" y="6356349"/>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2 Public Needs Hearing‖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
        <p:nvSpPr>
          <p:cNvPr id="8" name="Title 1">
            <a:extLst>
              <a:ext uri="{FF2B5EF4-FFF2-40B4-BE49-F238E27FC236}">
                <a16:creationId xmlns:a16="http://schemas.microsoft.com/office/drawing/2014/main" id="{4E00A78C-0A27-42A8-9BAC-E0EB77B38E7C}"/>
              </a:ext>
            </a:extLst>
          </p:cNvPr>
          <p:cNvSpPr txBox="1">
            <a:spLocks/>
          </p:cNvSpPr>
          <p:nvPr/>
        </p:nvSpPr>
        <p:spPr>
          <a:xfrm>
            <a:off x="1246093" y="0"/>
            <a:ext cx="10515600" cy="1325563"/>
          </a:xfrm>
          <a:prstGeom prst="rect">
            <a:avLst/>
          </a:prstGeom>
          <a:solidFill>
            <a:schemeClr val="tx2">
              <a:lumMod val="10000"/>
              <a:lumOff val="90000"/>
            </a:schemeClr>
          </a:solidFill>
          <a:ln>
            <a:solidFill>
              <a:schemeClr val="tx1"/>
            </a:solidFill>
          </a:ln>
        </p:spPr>
        <p:txBody>
          <a:bodyPr vert="horz" lIns="0" tIns="45720" rIns="0" bIns="45720" rtlCol="0" anchor="b">
            <a:normAutofit/>
          </a:bodyPr>
          <a:lstStyle>
            <a:lvl1pPr algn="l" defTabSz="914400" rtl="0" eaLnBrk="1" latinLnBrk="0" hangingPunct="1">
              <a:lnSpc>
                <a:spcPct val="90000"/>
              </a:lnSpc>
              <a:spcBef>
                <a:spcPct val="0"/>
              </a:spcBef>
              <a:buNone/>
              <a:defRPr sz="4500" b="0" i="0" kern="1200" cap="all" baseline="0">
                <a:solidFill>
                  <a:schemeClr val="accent4">
                    <a:lumMod val="75000"/>
                  </a:schemeClr>
                </a:solidFill>
                <a:latin typeface="Sagona ExtraLight" panose="02020303050505020204" pitchFamily="18" charset="0"/>
                <a:ea typeface="+mj-ea"/>
                <a:cs typeface="+mj-cs"/>
              </a:defRPr>
            </a:lvl1pPr>
          </a:lstStyle>
          <a:p>
            <a:pPr algn="ctr"/>
            <a:r>
              <a:rPr lang="en-US" altLang="en-US" sz="3600" dirty="0">
                <a:solidFill>
                  <a:schemeClr val="tx1"/>
                </a:solidFill>
                <a:latin typeface="Garamond" panose="02020404030301010803" pitchFamily="18" charset="0"/>
              </a:rPr>
              <a:t>What is the Five-Year Consolidated Plan?</a:t>
            </a:r>
            <a:endParaRPr lang="en-US" sz="36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550562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8AB35C7E-3AF6-9545-B196-D86686A0B8FC}"/>
              </a:ext>
            </a:extLst>
          </p:cNvPr>
          <p:cNvSpPr/>
          <p:nvPr/>
        </p:nvSpPr>
        <p:spPr>
          <a:xfrm>
            <a:off x="4707495" y="4986659"/>
            <a:ext cx="640080" cy="64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8FD742E8-674F-A74F-8F08-69B2000C0F19}"/>
              </a:ext>
            </a:extLst>
          </p:cNvPr>
          <p:cNvSpPr>
            <a:spLocks noGrp="1"/>
          </p:cNvSpPr>
          <p:nvPr>
            <p:ph type="ctrTitle"/>
          </p:nvPr>
        </p:nvSpPr>
        <p:spPr>
          <a:xfrm>
            <a:off x="1133545" y="239843"/>
            <a:ext cx="10134369" cy="1002552"/>
          </a:xfrm>
          <a:solidFill>
            <a:schemeClr val="tx2">
              <a:lumMod val="10000"/>
              <a:lumOff val="90000"/>
            </a:schemeClr>
          </a:solidFill>
          <a:ln>
            <a:solidFill>
              <a:schemeClr val="tx1"/>
            </a:solidFill>
          </a:ln>
        </p:spPr>
        <p:txBody>
          <a:bodyPr/>
          <a:lstStyle/>
          <a:p>
            <a:pPr algn="ctr"/>
            <a:r>
              <a:rPr lang="en-US" dirty="0">
                <a:solidFill>
                  <a:schemeClr val="tx1"/>
                </a:solidFill>
                <a:latin typeface="Gill Sans MT (Headings)"/>
              </a:rPr>
              <a:t>CP &amp; AAP Process</a:t>
            </a:r>
          </a:p>
        </p:txBody>
      </p:sp>
      <p:sp>
        <p:nvSpPr>
          <p:cNvPr id="6" name="Text Placeholder 5">
            <a:extLst>
              <a:ext uri="{FF2B5EF4-FFF2-40B4-BE49-F238E27FC236}">
                <a16:creationId xmlns:a16="http://schemas.microsoft.com/office/drawing/2014/main" id="{C89260EA-BAE3-A747-AF58-171E1C79C020}"/>
              </a:ext>
            </a:extLst>
          </p:cNvPr>
          <p:cNvSpPr>
            <a:spLocks noGrp="1"/>
          </p:cNvSpPr>
          <p:nvPr>
            <p:ph type="body" sz="quarter" idx="14"/>
          </p:nvPr>
        </p:nvSpPr>
        <p:spPr>
          <a:xfrm>
            <a:off x="1789043" y="3065211"/>
            <a:ext cx="640080" cy="64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endParaRPr lang="en-US" dirty="0">
              <a:noFill/>
            </a:endParaRPr>
          </a:p>
        </p:txBody>
      </p:sp>
      <p:sp>
        <p:nvSpPr>
          <p:cNvPr id="4" name="Rounded Rectangle 3">
            <a:extLst>
              <a:ext uri="{FF2B5EF4-FFF2-40B4-BE49-F238E27FC236}">
                <a16:creationId xmlns:a16="http://schemas.microsoft.com/office/drawing/2014/main" id="{4F96F546-D78A-F14B-BB1C-4F75DCC49453}"/>
              </a:ext>
            </a:extLst>
          </p:cNvPr>
          <p:cNvSpPr>
            <a:spLocks noChangeAspect="1"/>
          </p:cNvSpPr>
          <p:nvPr/>
        </p:nvSpPr>
        <p:spPr>
          <a:xfrm>
            <a:off x="1800314" y="1874479"/>
            <a:ext cx="640080" cy="64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pic>
        <p:nvPicPr>
          <p:cNvPr id="8" name="Graphic 7" descr="House">
            <a:extLst>
              <a:ext uri="{FF2B5EF4-FFF2-40B4-BE49-F238E27FC236}">
                <a16:creationId xmlns:a16="http://schemas.microsoft.com/office/drawing/2014/main" id="{C94413CD-3ECB-1B44-9CC8-1F102D7AE90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789043" y="3062769"/>
            <a:ext cx="640080" cy="640080"/>
          </a:xfrm>
          <a:prstGeom prst="rect">
            <a:avLst/>
          </a:prstGeom>
        </p:spPr>
      </p:pic>
      <p:pic>
        <p:nvPicPr>
          <p:cNvPr id="10" name="Graphic 9" descr="Connections">
            <a:extLst>
              <a:ext uri="{FF2B5EF4-FFF2-40B4-BE49-F238E27FC236}">
                <a16:creationId xmlns:a16="http://schemas.microsoft.com/office/drawing/2014/main" id="{CB40F26B-04E4-DA4D-B5A0-BB35D1F98DD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808801" y="1901642"/>
            <a:ext cx="640080" cy="640080"/>
          </a:xfrm>
          <a:prstGeom prst="rect">
            <a:avLst/>
          </a:prstGeom>
        </p:spPr>
      </p:pic>
      <p:sp>
        <p:nvSpPr>
          <p:cNvPr id="12" name="Rounded Rectangle 11">
            <a:extLst>
              <a:ext uri="{FF2B5EF4-FFF2-40B4-BE49-F238E27FC236}">
                <a16:creationId xmlns:a16="http://schemas.microsoft.com/office/drawing/2014/main" id="{71BF86A8-2381-8841-9FDE-D006C7387562}"/>
              </a:ext>
            </a:extLst>
          </p:cNvPr>
          <p:cNvSpPr/>
          <p:nvPr/>
        </p:nvSpPr>
        <p:spPr>
          <a:xfrm>
            <a:off x="6867144" y="1938129"/>
            <a:ext cx="640080" cy="640080"/>
          </a:xfrm>
          <a:prstGeom prst="roundRect">
            <a:avLst/>
          </a:prstGeom>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ed Rectangle 12">
            <a:extLst>
              <a:ext uri="{FF2B5EF4-FFF2-40B4-BE49-F238E27FC236}">
                <a16:creationId xmlns:a16="http://schemas.microsoft.com/office/drawing/2014/main" id="{22F0C86A-7F9D-B247-BC44-3702C44E7816}"/>
              </a:ext>
            </a:extLst>
          </p:cNvPr>
          <p:cNvSpPr/>
          <p:nvPr/>
        </p:nvSpPr>
        <p:spPr>
          <a:xfrm>
            <a:off x="6900672" y="3072384"/>
            <a:ext cx="640080" cy="640080"/>
          </a:xfrm>
          <a:prstGeom prst="round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Graphic 14" descr="City">
            <a:extLst>
              <a:ext uri="{FF2B5EF4-FFF2-40B4-BE49-F238E27FC236}">
                <a16:creationId xmlns:a16="http://schemas.microsoft.com/office/drawing/2014/main" id="{60C6A1CB-96F8-A24A-AABB-C90426F93D58}"/>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6867144" y="1898737"/>
            <a:ext cx="640080" cy="640080"/>
          </a:xfrm>
          <a:prstGeom prst="rect">
            <a:avLst/>
          </a:prstGeom>
        </p:spPr>
      </p:pic>
      <p:pic>
        <p:nvPicPr>
          <p:cNvPr id="17" name="Graphic 16" descr="Checklist RTL">
            <a:extLst>
              <a:ext uri="{FF2B5EF4-FFF2-40B4-BE49-F238E27FC236}">
                <a16:creationId xmlns:a16="http://schemas.microsoft.com/office/drawing/2014/main" id="{51DDEAF6-D030-BF4E-AA3E-96DE7C5BF430}"/>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6900672" y="3078773"/>
            <a:ext cx="640080" cy="640080"/>
          </a:xfrm>
          <a:prstGeom prst="rect">
            <a:avLst/>
          </a:prstGeom>
        </p:spPr>
      </p:pic>
      <p:sp>
        <p:nvSpPr>
          <p:cNvPr id="18" name="TextBox 17">
            <a:extLst>
              <a:ext uri="{FF2B5EF4-FFF2-40B4-BE49-F238E27FC236}">
                <a16:creationId xmlns:a16="http://schemas.microsoft.com/office/drawing/2014/main" id="{82F6D1F7-6422-3945-AF28-4C8B82722C90}"/>
              </a:ext>
            </a:extLst>
          </p:cNvPr>
          <p:cNvSpPr txBox="1"/>
          <p:nvPr/>
        </p:nvSpPr>
        <p:spPr>
          <a:xfrm>
            <a:off x="2457368" y="1514252"/>
            <a:ext cx="3352933" cy="646331"/>
          </a:xfrm>
          <a:prstGeom prst="rect">
            <a:avLst/>
          </a:prstGeom>
          <a:noFill/>
        </p:spPr>
        <p:txBody>
          <a:bodyPr wrap="square" rtlCol="0">
            <a:spAutoFit/>
          </a:bodyPr>
          <a:lstStyle/>
          <a:p>
            <a:r>
              <a:rPr lang="en-US" b="1" dirty="0">
                <a:latin typeface="Speak Pro" panose="020B0504020101020102" pitchFamily="34" charset="0"/>
              </a:rPr>
              <a:t>Stakeholder Consultation &amp; Public Participation</a:t>
            </a:r>
          </a:p>
        </p:txBody>
      </p:sp>
      <p:sp>
        <p:nvSpPr>
          <p:cNvPr id="19" name="TextBox 18">
            <a:extLst>
              <a:ext uri="{FF2B5EF4-FFF2-40B4-BE49-F238E27FC236}">
                <a16:creationId xmlns:a16="http://schemas.microsoft.com/office/drawing/2014/main" id="{5B134205-CE51-6344-B620-90D18679EC00}"/>
              </a:ext>
            </a:extLst>
          </p:cNvPr>
          <p:cNvSpPr txBox="1"/>
          <p:nvPr/>
        </p:nvSpPr>
        <p:spPr>
          <a:xfrm>
            <a:off x="2566283" y="3006279"/>
            <a:ext cx="3352933" cy="646331"/>
          </a:xfrm>
          <a:prstGeom prst="rect">
            <a:avLst/>
          </a:prstGeom>
          <a:noFill/>
        </p:spPr>
        <p:txBody>
          <a:bodyPr wrap="square" rtlCol="0">
            <a:spAutoFit/>
          </a:bodyPr>
          <a:lstStyle/>
          <a:p>
            <a:r>
              <a:rPr lang="en-US" b="1" dirty="0">
                <a:latin typeface="Speak Pro" panose="020B0504020101020102" pitchFamily="34" charset="0"/>
              </a:rPr>
              <a:t>Housing and Homeless Needs Assessment</a:t>
            </a:r>
          </a:p>
        </p:txBody>
      </p:sp>
      <p:sp>
        <p:nvSpPr>
          <p:cNvPr id="20" name="TextBox 19">
            <a:extLst>
              <a:ext uri="{FF2B5EF4-FFF2-40B4-BE49-F238E27FC236}">
                <a16:creationId xmlns:a16="http://schemas.microsoft.com/office/drawing/2014/main" id="{B42F838F-2947-8C4F-8CA7-6D9AD4C69FF6}"/>
              </a:ext>
            </a:extLst>
          </p:cNvPr>
          <p:cNvSpPr txBox="1"/>
          <p:nvPr/>
        </p:nvSpPr>
        <p:spPr>
          <a:xfrm>
            <a:off x="7686923" y="1772392"/>
            <a:ext cx="3352933" cy="369332"/>
          </a:xfrm>
          <a:prstGeom prst="rect">
            <a:avLst/>
          </a:prstGeom>
          <a:noFill/>
        </p:spPr>
        <p:txBody>
          <a:bodyPr wrap="square" rtlCol="0">
            <a:spAutoFit/>
          </a:bodyPr>
          <a:lstStyle/>
          <a:p>
            <a:r>
              <a:rPr lang="en-US" b="1" dirty="0">
                <a:latin typeface="Speak Pro" panose="020B0504020101020102" pitchFamily="34" charset="0"/>
              </a:rPr>
              <a:t>Housing Market Analysis</a:t>
            </a:r>
          </a:p>
        </p:txBody>
      </p:sp>
      <p:sp>
        <p:nvSpPr>
          <p:cNvPr id="21" name="TextBox 20">
            <a:extLst>
              <a:ext uri="{FF2B5EF4-FFF2-40B4-BE49-F238E27FC236}">
                <a16:creationId xmlns:a16="http://schemas.microsoft.com/office/drawing/2014/main" id="{4C3E50AE-488A-B646-A62D-61056AEC64F5}"/>
              </a:ext>
            </a:extLst>
          </p:cNvPr>
          <p:cNvSpPr txBox="1"/>
          <p:nvPr/>
        </p:nvSpPr>
        <p:spPr>
          <a:xfrm>
            <a:off x="7686922" y="3062769"/>
            <a:ext cx="3352933" cy="369332"/>
          </a:xfrm>
          <a:prstGeom prst="rect">
            <a:avLst/>
          </a:prstGeom>
          <a:noFill/>
        </p:spPr>
        <p:txBody>
          <a:bodyPr wrap="square" rtlCol="0">
            <a:spAutoFit/>
          </a:bodyPr>
          <a:lstStyle/>
          <a:p>
            <a:r>
              <a:rPr lang="en-US" b="1" dirty="0">
                <a:latin typeface="Speak Pro" panose="020B0504020101020102" pitchFamily="34" charset="0"/>
              </a:rPr>
              <a:t>Strategic Plan</a:t>
            </a:r>
          </a:p>
        </p:txBody>
      </p:sp>
      <p:sp>
        <p:nvSpPr>
          <p:cNvPr id="22" name="TextBox 21">
            <a:extLst>
              <a:ext uri="{FF2B5EF4-FFF2-40B4-BE49-F238E27FC236}">
                <a16:creationId xmlns:a16="http://schemas.microsoft.com/office/drawing/2014/main" id="{CD12F994-4D69-234A-8966-F3F1018E6E75}"/>
              </a:ext>
            </a:extLst>
          </p:cNvPr>
          <p:cNvSpPr txBox="1"/>
          <p:nvPr/>
        </p:nvSpPr>
        <p:spPr>
          <a:xfrm>
            <a:off x="2537128" y="2139200"/>
            <a:ext cx="3090805" cy="523220"/>
          </a:xfrm>
          <a:prstGeom prst="rect">
            <a:avLst/>
          </a:prstGeom>
          <a:noFill/>
        </p:spPr>
        <p:txBody>
          <a:bodyPr wrap="square" rtlCol="0">
            <a:spAutoFit/>
          </a:bodyPr>
          <a:lstStyle/>
          <a:p>
            <a:r>
              <a:rPr lang="en-US" sz="1400" dirty="0">
                <a:latin typeface="+mj-lt"/>
              </a:rPr>
              <a:t>Local government, public and private agencies, housing authority, etc.</a:t>
            </a:r>
          </a:p>
        </p:txBody>
      </p:sp>
      <p:sp>
        <p:nvSpPr>
          <p:cNvPr id="23" name="TextBox 22">
            <a:extLst>
              <a:ext uri="{FF2B5EF4-FFF2-40B4-BE49-F238E27FC236}">
                <a16:creationId xmlns:a16="http://schemas.microsoft.com/office/drawing/2014/main" id="{514164D6-AC79-0143-A8EA-2B804B88622B}"/>
              </a:ext>
            </a:extLst>
          </p:cNvPr>
          <p:cNvSpPr txBox="1"/>
          <p:nvPr/>
        </p:nvSpPr>
        <p:spPr>
          <a:xfrm>
            <a:off x="2462651" y="3627137"/>
            <a:ext cx="3090805" cy="738664"/>
          </a:xfrm>
          <a:prstGeom prst="rect">
            <a:avLst/>
          </a:prstGeom>
          <a:noFill/>
        </p:spPr>
        <p:txBody>
          <a:bodyPr wrap="square" rtlCol="0">
            <a:spAutoFit/>
          </a:bodyPr>
          <a:lstStyle/>
          <a:p>
            <a:pPr marL="114300" lvl="1">
              <a:spcBef>
                <a:spcPts val="600"/>
              </a:spcBef>
              <a:spcAft>
                <a:spcPts val="600"/>
              </a:spcAft>
              <a:buClr>
                <a:schemeClr val="tx2"/>
              </a:buClr>
              <a:buSzPct val="80000"/>
            </a:pPr>
            <a:r>
              <a:rPr lang="en-US" sz="1400" dirty="0">
                <a:latin typeface="+mj-lt"/>
              </a:rPr>
              <a:t>Utilize quantifiable data, stakeholder input, and citizen participation to develop this section</a:t>
            </a:r>
          </a:p>
        </p:txBody>
      </p:sp>
      <p:sp>
        <p:nvSpPr>
          <p:cNvPr id="24" name="TextBox 23">
            <a:extLst>
              <a:ext uri="{FF2B5EF4-FFF2-40B4-BE49-F238E27FC236}">
                <a16:creationId xmlns:a16="http://schemas.microsoft.com/office/drawing/2014/main" id="{F43461A7-9B52-2F43-A3AC-08C673B01EA3}"/>
              </a:ext>
            </a:extLst>
          </p:cNvPr>
          <p:cNvSpPr txBox="1"/>
          <p:nvPr/>
        </p:nvSpPr>
        <p:spPr>
          <a:xfrm>
            <a:off x="7688254" y="2133239"/>
            <a:ext cx="3090805" cy="954107"/>
          </a:xfrm>
          <a:prstGeom prst="rect">
            <a:avLst/>
          </a:prstGeom>
          <a:noFill/>
        </p:spPr>
        <p:txBody>
          <a:bodyPr wrap="square" rtlCol="0">
            <a:spAutoFit/>
          </a:bodyPr>
          <a:lstStyle/>
          <a:p>
            <a:r>
              <a:rPr lang="en-US" sz="1400" dirty="0">
                <a:latin typeface="+mj-lt"/>
              </a:rPr>
              <a:t>Utilize quantifiable data, stakeholder input, and citizen participation to develop this section</a:t>
            </a:r>
          </a:p>
          <a:p>
            <a:endParaRPr lang="en-US" sz="1400" dirty="0">
              <a:latin typeface="+mj-lt"/>
            </a:endParaRPr>
          </a:p>
        </p:txBody>
      </p:sp>
      <p:sp>
        <p:nvSpPr>
          <p:cNvPr id="25" name="TextBox 24">
            <a:extLst>
              <a:ext uri="{FF2B5EF4-FFF2-40B4-BE49-F238E27FC236}">
                <a16:creationId xmlns:a16="http://schemas.microsoft.com/office/drawing/2014/main" id="{15DAD38C-57FE-BD41-929A-867192357443}"/>
              </a:ext>
            </a:extLst>
          </p:cNvPr>
          <p:cNvSpPr txBox="1"/>
          <p:nvPr/>
        </p:nvSpPr>
        <p:spPr>
          <a:xfrm>
            <a:off x="7686922" y="3450830"/>
            <a:ext cx="3090805" cy="307777"/>
          </a:xfrm>
          <a:prstGeom prst="rect">
            <a:avLst/>
          </a:prstGeom>
          <a:noFill/>
        </p:spPr>
        <p:txBody>
          <a:bodyPr wrap="square" rtlCol="0">
            <a:spAutoFit/>
          </a:bodyPr>
          <a:lstStyle/>
          <a:p>
            <a:r>
              <a:rPr lang="en-US" sz="1400" dirty="0">
                <a:latin typeface="+mj-lt"/>
              </a:rPr>
              <a:t>Priorities for 2025-2029</a:t>
            </a:r>
          </a:p>
        </p:txBody>
      </p:sp>
      <p:pic>
        <p:nvPicPr>
          <p:cNvPr id="26" name="Graphic 25" descr="Playbook">
            <a:extLst>
              <a:ext uri="{FF2B5EF4-FFF2-40B4-BE49-F238E27FC236}">
                <a16:creationId xmlns:a16="http://schemas.microsoft.com/office/drawing/2014/main" id="{2899AEA0-CC90-CE48-A05F-D8F48852EC6E}"/>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4678532" y="4986659"/>
            <a:ext cx="640080" cy="640080"/>
          </a:xfrm>
          <a:prstGeom prst="rect">
            <a:avLst/>
          </a:prstGeom>
        </p:spPr>
      </p:pic>
      <p:sp>
        <p:nvSpPr>
          <p:cNvPr id="27" name="TextBox 26">
            <a:extLst>
              <a:ext uri="{FF2B5EF4-FFF2-40B4-BE49-F238E27FC236}">
                <a16:creationId xmlns:a16="http://schemas.microsoft.com/office/drawing/2014/main" id="{52EE6F17-09FC-8D49-A426-7697395C8C4A}"/>
              </a:ext>
            </a:extLst>
          </p:cNvPr>
          <p:cNvSpPr txBox="1"/>
          <p:nvPr/>
        </p:nvSpPr>
        <p:spPr>
          <a:xfrm>
            <a:off x="5422391" y="4965295"/>
            <a:ext cx="3352933" cy="369332"/>
          </a:xfrm>
          <a:prstGeom prst="rect">
            <a:avLst/>
          </a:prstGeom>
          <a:noFill/>
        </p:spPr>
        <p:txBody>
          <a:bodyPr wrap="square" rtlCol="0">
            <a:spAutoFit/>
          </a:bodyPr>
          <a:lstStyle/>
          <a:p>
            <a:r>
              <a:rPr lang="en-US" b="1" dirty="0">
                <a:latin typeface="Speak Pro" panose="020B0504020101020102" pitchFamily="34" charset="0"/>
              </a:rPr>
              <a:t>Annual Action Plan</a:t>
            </a:r>
          </a:p>
        </p:txBody>
      </p:sp>
      <p:sp>
        <p:nvSpPr>
          <p:cNvPr id="28" name="TextBox 27">
            <a:extLst>
              <a:ext uri="{FF2B5EF4-FFF2-40B4-BE49-F238E27FC236}">
                <a16:creationId xmlns:a16="http://schemas.microsoft.com/office/drawing/2014/main" id="{1179D726-7E2C-BB4B-A49C-3971DC2EB4AB}"/>
              </a:ext>
            </a:extLst>
          </p:cNvPr>
          <p:cNvSpPr txBox="1"/>
          <p:nvPr/>
        </p:nvSpPr>
        <p:spPr>
          <a:xfrm>
            <a:off x="5285585" y="5294268"/>
            <a:ext cx="3090805" cy="307777"/>
          </a:xfrm>
          <a:prstGeom prst="rect">
            <a:avLst/>
          </a:prstGeom>
          <a:noFill/>
        </p:spPr>
        <p:txBody>
          <a:bodyPr wrap="square" rtlCol="0">
            <a:spAutoFit/>
          </a:bodyPr>
          <a:lstStyle/>
          <a:p>
            <a:pPr marL="114300" lvl="1">
              <a:spcBef>
                <a:spcPts val="600"/>
              </a:spcBef>
              <a:spcAft>
                <a:spcPts val="600"/>
              </a:spcAft>
              <a:buClr>
                <a:schemeClr val="tx2"/>
              </a:buClr>
              <a:buSzPct val="80000"/>
            </a:pPr>
            <a:r>
              <a:rPr lang="en-US" sz="1400" dirty="0">
                <a:latin typeface="+mj-lt"/>
              </a:rPr>
              <a:t>Proposed activities for 2025</a:t>
            </a:r>
          </a:p>
        </p:txBody>
      </p:sp>
      <p:sp>
        <p:nvSpPr>
          <p:cNvPr id="5" name="Date Placeholder 3">
            <a:extLst>
              <a:ext uri="{FF2B5EF4-FFF2-40B4-BE49-F238E27FC236}">
                <a16:creationId xmlns:a16="http://schemas.microsoft.com/office/drawing/2014/main" id="{2BF40E32-ABED-A4ED-0288-4DCC4F4AC0BC}"/>
              </a:ext>
            </a:extLst>
          </p:cNvPr>
          <p:cNvSpPr>
            <a:spLocks noGrp="1"/>
          </p:cNvSpPr>
          <p:nvPr>
            <p:ph type="dt" sz="half" idx="10"/>
          </p:nvPr>
        </p:nvSpPr>
        <p:spPr>
          <a:xfrm>
            <a:off x="1906231" y="6335792"/>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3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213516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60388-54A5-4ACE-8BE2-F0482E2138A8}"/>
              </a:ext>
            </a:extLst>
          </p:cNvPr>
          <p:cNvSpPr>
            <a:spLocks noGrp="1"/>
          </p:cNvSpPr>
          <p:nvPr>
            <p:ph type="title"/>
          </p:nvPr>
        </p:nvSpPr>
        <p:spPr>
          <a:solidFill>
            <a:schemeClr val="tx2">
              <a:lumMod val="10000"/>
              <a:lumOff val="90000"/>
            </a:schemeClr>
          </a:solidFill>
          <a:ln>
            <a:solidFill>
              <a:schemeClr val="tx1"/>
            </a:solidFill>
          </a:ln>
        </p:spPr>
        <p:txBody>
          <a:bodyPr>
            <a:normAutofit/>
          </a:bodyPr>
          <a:lstStyle/>
          <a:p>
            <a:pPr algn="ctr"/>
            <a:r>
              <a:rPr lang="en-US" altLang="en-US" dirty="0"/>
              <a:t>Basic CDBG Eligible Activities</a:t>
            </a:r>
            <a:endParaRPr lang="en-US" dirty="0"/>
          </a:p>
        </p:txBody>
      </p:sp>
      <p:graphicFrame>
        <p:nvGraphicFramePr>
          <p:cNvPr id="18" name="Content Placeholder 2">
            <a:extLst>
              <a:ext uri="{FF2B5EF4-FFF2-40B4-BE49-F238E27FC236}">
                <a16:creationId xmlns:a16="http://schemas.microsoft.com/office/drawing/2014/main" id="{843D779B-D965-4788-A534-316F6E2C11F2}"/>
              </a:ext>
            </a:extLst>
          </p:cNvPr>
          <p:cNvGraphicFramePr>
            <a:graphicFrameLocks noGrp="1"/>
          </p:cNvGraphicFramePr>
          <p:nvPr>
            <p:ph idx="1"/>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3">
            <a:extLst>
              <a:ext uri="{FF2B5EF4-FFF2-40B4-BE49-F238E27FC236}">
                <a16:creationId xmlns:a16="http://schemas.microsoft.com/office/drawing/2014/main" id="{B913E08B-AB97-A84C-CE6F-F2FD29103A8B}"/>
              </a:ext>
            </a:extLst>
          </p:cNvPr>
          <p:cNvSpPr>
            <a:spLocks noGrp="1"/>
          </p:cNvSpPr>
          <p:nvPr>
            <p:ph type="dt" sz="half" idx="10"/>
          </p:nvPr>
        </p:nvSpPr>
        <p:spPr>
          <a:xfrm>
            <a:off x="1844963" y="6292422"/>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4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1976158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BAFCE-90A2-48A3-BDB6-7A2984925519}"/>
              </a:ext>
            </a:extLst>
          </p:cNvPr>
          <p:cNvSpPr>
            <a:spLocks noGrp="1"/>
          </p:cNvSpPr>
          <p:nvPr>
            <p:ph type="title" idx="4294967295"/>
          </p:nvPr>
        </p:nvSpPr>
        <p:spPr>
          <a:xfrm>
            <a:off x="2133600" y="287339"/>
            <a:ext cx="8386618" cy="1079644"/>
          </a:xfrm>
          <a:prstGeom prst="rect">
            <a:avLst/>
          </a:prstGeom>
          <a:solidFill>
            <a:schemeClr val="tx2">
              <a:lumMod val="10000"/>
              <a:lumOff val="90000"/>
            </a:schemeClr>
          </a:solidFill>
          <a:ln>
            <a:solidFill>
              <a:schemeClr val="tx1"/>
            </a:solidFill>
          </a:ln>
        </p:spPr>
        <p:txBody>
          <a:bodyPr vert="horz" lIns="91440" tIns="45720" rIns="91440" bIns="45720" rtlCol="0" anchor="b">
            <a:normAutofit/>
          </a:bodyPr>
          <a:lstStyle/>
          <a:p>
            <a:pPr algn="ctr"/>
            <a:r>
              <a:rPr lang="en-US" altLang="en-US" dirty="0"/>
              <a:t>CDBG Public Services</a:t>
            </a:r>
            <a:endParaRPr lang="en-US" dirty="0"/>
          </a:p>
        </p:txBody>
      </p:sp>
      <p:graphicFrame>
        <p:nvGraphicFramePr>
          <p:cNvPr id="5" name="Content Placeholder 4">
            <a:extLst>
              <a:ext uri="{FF2B5EF4-FFF2-40B4-BE49-F238E27FC236}">
                <a16:creationId xmlns:a16="http://schemas.microsoft.com/office/drawing/2014/main" id="{4E26BEFC-21B9-FE46-8B7B-BC7EF715D53F}"/>
              </a:ext>
            </a:extLst>
          </p:cNvPr>
          <p:cNvGraphicFramePr>
            <a:graphicFrameLocks noGrp="1"/>
          </p:cNvGraphicFramePr>
          <p:nvPr>
            <p:ph idx="4294967295"/>
            <p:extLst>
              <p:ext uri="{D42A27DB-BD31-4B8C-83A1-F6EECF244321}">
                <p14:modId xmlns:p14="http://schemas.microsoft.com/office/powerpoint/2010/main" val="3559638037"/>
              </p:ext>
            </p:extLst>
          </p:nvPr>
        </p:nvGraphicFramePr>
        <p:xfrm>
          <a:off x="5676900" y="1846263"/>
          <a:ext cx="65151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612AB921-BA62-5247-B46C-50136D56C099}"/>
              </a:ext>
            </a:extLst>
          </p:cNvPr>
          <p:cNvSpPr/>
          <p:nvPr/>
        </p:nvSpPr>
        <p:spPr>
          <a:xfrm>
            <a:off x="519083" y="2305615"/>
            <a:ext cx="4034444" cy="2246769"/>
          </a:xfrm>
          <a:prstGeom prst="rect">
            <a:avLst/>
          </a:prstGeom>
          <a:solidFill>
            <a:schemeClr val="tx2">
              <a:lumMod val="10000"/>
              <a:lumOff val="90000"/>
            </a:schemeClr>
          </a:solidFill>
        </p:spPr>
        <p:txBody>
          <a:bodyPr wrap="square">
            <a:spAutoFit/>
          </a:bodyPr>
          <a:lstStyle/>
          <a:p>
            <a:pPr>
              <a:spcAft>
                <a:spcPts val="600"/>
              </a:spcAft>
            </a:pPr>
            <a:r>
              <a:rPr lang="en-US" altLang="en-US" sz="2800" b="1" dirty="0">
                <a:latin typeface="Garamond" panose="02020404030301010803" pitchFamily="18" charset="0"/>
              </a:rPr>
              <a:t>HUD Limits the amount that can be allocated annual to Public Services as no more than 15% of CDBG Grant Allocation</a:t>
            </a:r>
          </a:p>
        </p:txBody>
      </p:sp>
      <p:sp>
        <p:nvSpPr>
          <p:cNvPr id="3" name="Date Placeholder 3">
            <a:extLst>
              <a:ext uri="{FF2B5EF4-FFF2-40B4-BE49-F238E27FC236}">
                <a16:creationId xmlns:a16="http://schemas.microsoft.com/office/drawing/2014/main" id="{361EC544-27AA-48C2-A5DD-FAF8A94570CF}"/>
              </a:ext>
            </a:extLst>
          </p:cNvPr>
          <p:cNvSpPr>
            <a:spLocks noGrp="1"/>
          </p:cNvSpPr>
          <p:nvPr>
            <p:ph type="dt" sz="half" idx="10"/>
          </p:nvPr>
        </p:nvSpPr>
        <p:spPr>
          <a:xfrm>
            <a:off x="1538635" y="6205536"/>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5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766971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0" name="AutoShape 6">
            <a:extLst>
              <a:ext uri="{FF2B5EF4-FFF2-40B4-BE49-F238E27FC236}">
                <a16:creationId xmlns:a16="http://schemas.microsoft.com/office/drawing/2014/main" id="{0C5F86BF-1AD4-A543-98A8-489CC7927135}"/>
              </a:ext>
            </a:extLst>
          </p:cNvPr>
          <p:cNvSpPr>
            <a:spLocks noGrp="1" noChangeArrowheads="1"/>
          </p:cNvSpPr>
          <p:nvPr>
            <p:ph type="title"/>
          </p:nvPr>
        </p:nvSpPr>
        <p:spPr>
          <a:solidFill>
            <a:schemeClr val="bg2">
              <a:lumMod val="90000"/>
            </a:schemeClr>
          </a:solidFill>
          <a:ln>
            <a:solidFill>
              <a:schemeClr val="tx1"/>
            </a:solidFill>
          </a:ln>
        </p:spPr>
        <p:txBody>
          <a:bodyPr rtlCol="0"/>
          <a:lstStyle/>
          <a:p>
            <a:pPr algn="ctr" eaLnBrk="1" fontAlgn="auto" hangingPunct="1">
              <a:spcAft>
                <a:spcPts val="0"/>
              </a:spcAft>
              <a:defRPr/>
            </a:pPr>
            <a:r>
              <a:rPr lang="en-US" i="1" u="sng" dirty="0">
                <a:effectLst>
                  <a:outerShdw blurRad="38100" dist="38100" dir="2700000" algn="tl">
                    <a:srgbClr val="C0C0C0"/>
                  </a:outerShdw>
                </a:effectLst>
              </a:rPr>
              <a:t>Ineligible</a:t>
            </a:r>
            <a:r>
              <a:rPr lang="en-US" u="sng" dirty="0"/>
              <a:t> Activities </a:t>
            </a:r>
            <a:br>
              <a:rPr lang="en-US" u="sng" dirty="0"/>
            </a:br>
            <a:r>
              <a:rPr lang="en-US" sz="2800" i="1" dirty="0"/>
              <a:t>Some Examples Include</a:t>
            </a:r>
            <a:r>
              <a:rPr lang="en-US" sz="2800" dirty="0"/>
              <a:t>:</a:t>
            </a:r>
          </a:p>
        </p:txBody>
      </p:sp>
      <p:sp>
        <p:nvSpPr>
          <p:cNvPr id="103427" name="Rectangle 3">
            <a:extLst>
              <a:ext uri="{FF2B5EF4-FFF2-40B4-BE49-F238E27FC236}">
                <a16:creationId xmlns:a16="http://schemas.microsoft.com/office/drawing/2014/main" id="{8E0FBB50-6871-F04D-9F53-7C22398BCD7F}"/>
              </a:ext>
            </a:extLst>
          </p:cNvPr>
          <p:cNvSpPr>
            <a:spLocks noGrp="1" noChangeArrowheads="1"/>
          </p:cNvSpPr>
          <p:nvPr>
            <p:ph idx="1"/>
          </p:nvPr>
        </p:nvSpPr>
        <p:spPr>
          <a:xfrm>
            <a:off x="1097280" y="2057400"/>
            <a:ext cx="10058400" cy="4023360"/>
          </a:xfrm>
          <a:solidFill>
            <a:schemeClr val="bg2"/>
          </a:solidFill>
        </p:spPr>
        <p:txBody>
          <a:bodyPr rtlCol="0">
            <a:normAutofit lnSpcReduction="10000"/>
          </a:bodyPr>
          <a:lstStyle/>
          <a:p>
            <a:pPr marL="173038" lvl="1" indent="-58738" eaLnBrk="1" fontAlgn="auto" hangingPunct="1">
              <a:lnSpc>
                <a:spcPct val="90000"/>
              </a:lnSpc>
              <a:spcAft>
                <a:spcPts val="0"/>
              </a:spcAft>
              <a:buNone/>
              <a:defRPr/>
            </a:pPr>
            <a:r>
              <a:rPr lang="en-US" sz="2400" u="sng" dirty="0">
                <a:solidFill>
                  <a:schemeClr val="tx1">
                    <a:lumMod val="75000"/>
                    <a:lumOff val="25000"/>
                  </a:schemeClr>
                </a:solidFill>
                <a:effectLst>
                  <a:outerShdw blurRad="38100" dist="38100" dir="2700000" algn="tl">
                    <a:srgbClr val="C0C0C0"/>
                  </a:outerShdw>
                </a:effectLst>
              </a:rPr>
              <a:t>NO</a:t>
            </a:r>
            <a:r>
              <a:rPr lang="en-US" sz="2400" dirty="0">
                <a:solidFill>
                  <a:schemeClr val="tx1">
                    <a:lumMod val="75000"/>
                    <a:lumOff val="25000"/>
                  </a:schemeClr>
                </a:solidFill>
              </a:rPr>
              <a:t> Political activities</a:t>
            </a:r>
            <a:endParaRPr lang="en-US" sz="900" dirty="0">
              <a:solidFill>
                <a:schemeClr val="tx1">
                  <a:lumMod val="75000"/>
                  <a:lumOff val="25000"/>
                </a:schemeClr>
              </a:solidFill>
            </a:endParaRPr>
          </a:p>
          <a:p>
            <a:pPr marL="173038" lvl="1" indent="-58738" eaLnBrk="1" fontAlgn="auto" hangingPunct="1">
              <a:lnSpc>
                <a:spcPct val="90000"/>
              </a:lnSpc>
              <a:spcAft>
                <a:spcPts val="0"/>
              </a:spcAft>
              <a:buNone/>
              <a:defRPr/>
            </a:pPr>
            <a:r>
              <a:rPr lang="en-US" sz="900" dirty="0">
                <a:solidFill>
                  <a:schemeClr val="tx1">
                    <a:lumMod val="75000"/>
                    <a:lumOff val="25000"/>
                  </a:schemeClr>
                </a:solidFill>
              </a:rPr>
              <a:t> </a:t>
            </a:r>
          </a:p>
          <a:p>
            <a:pPr marL="173038" lvl="1" indent="-58738" eaLnBrk="1" fontAlgn="auto" hangingPunct="1">
              <a:lnSpc>
                <a:spcPct val="120000"/>
              </a:lnSpc>
              <a:spcAft>
                <a:spcPts val="0"/>
              </a:spcAft>
              <a:buNone/>
              <a:defRPr/>
            </a:pPr>
            <a:r>
              <a:rPr lang="en-US" sz="2400" u="sng" dirty="0">
                <a:solidFill>
                  <a:schemeClr val="tx1">
                    <a:lumMod val="75000"/>
                    <a:lumOff val="25000"/>
                  </a:schemeClr>
                </a:solidFill>
                <a:effectLst>
                  <a:outerShdw blurRad="38100" dist="38100" dir="2700000" algn="tl">
                    <a:srgbClr val="C0C0C0"/>
                  </a:outerShdw>
                </a:effectLst>
              </a:rPr>
              <a:t>NO</a:t>
            </a:r>
            <a:r>
              <a:rPr lang="en-US" sz="2400" dirty="0">
                <a:solidFill>
                  <a:schemeClr val="tx1">
                    <a:lumMod val="75000"/>
                    <a:lumOff val="25000"/>
                  </a:schemeClr>
                </a:solidFill>
                <a:effectLst>
                  <a:outerShdw blurRad="38100" dist="38100" dir="2700000" algn="tl">
                    <a:srgbClr val="C0C0C0"/>
                  </a:outerShdw>
                </a:effectLst>
              </a:rPr>
              <a:t> </a:t>
            </a:r>
            <a:r>
              <a:rPr lang="en-US" sz="2400" dirty="0">
                <a:solidFill>
                  <a:schemeClr val="tx1">
                    <a:lumMod val="75000"/>
                    <a:lumOff val="25000"/>
                  </a:schemeClr>
                </a:solidFill>
              </a:rPr>
              <a:t>Construction of housing units by a unit of local government</a:t>
            </a:r>
          </a:p>
          <a:p>
            <a:pPr marL="173038" lvl="1" indent="-58738" eaLnBrk="1" fontAlgn="auto" hangingPunct="1">
              <a:lnSpc>
                <a:spcPct val="90000"/>
              </a:lnSpc>
              <a:spcAft>
                <a:spcPts val="0"/>
              </a:spcAft>
              <a:buNone/>
              <a:defRPr/>
            </a:pPr>
            <a:r>
              <a:rPr lang="en-US" sz="900" dirty="0">
                <a:solidFill>
                  <a:schemeClr val="tx1">
                    <a:lumMod val="75000"/>
                    <a:lumOff val="25000"/>
                  </a:schemeClr>
                </a:solidFill>
              </a:rPr>
              <a:t> </a:t>
            </a:r>
          </a:p>
          <a:p>
            <a:pPr marL="173038" lvl="1" indent="-58738" eaLnBrk="1" fontAlgn="auto" hangingPunct="1">
              <a:lnSpc>
                <a:spcPct val="120000"/>
              </a:lnSpc>
              <a:spcAft>
                <a:spcPts val="0"/>
              </a:spcAft>
              <a:buNone/>
              <a:defRPr/>
            </a:pPr>
            <a:r>
              <a:rPr lang="en-US" sz="2400" u="sng" dirty="0">
                <a:solidFill>
                  <a:schemeClr val="tx1">
                    <a:lumMod val="75000"/>
                    <a:lumOff val="25000"/>
                  </a:schemeClr>
                </a:solidFill>
                <a:effectLst>
                  <a:outerShdw blurRad="38100" dist="38100" dir="2700000" algn="tl">
                    <a:srgbClr val="C0C0C0"/>
                  </a:outerShdw>
                </a:effectLst>
              </a:rPr>
              <a:t>NO</a:t>
            </a:r>
            <a:r>
              <a:rPr lang="en-US" sz="2400" dirty="0">
                <a:solidFill>
                  <a:schemeClr val="tx1">
                    <a:lumMod val="75000"/>
                    <a:lumOff val="25000"/>
                  </a:schemeClr>
                </a:solidFill>
                <a:effectLst>
                  <a:outerShdw blurRad="38100" dist="38100" dir="2700000" algn="tl">
                    <a:srgbClr val="C0C0C0"/>
                  </a:outerShdw>
                </a:effectLst>
              </a:rPr>
              <a:t> </a:t>
            </a:r>
            <a:r>
              <a:rPr lang="en-US" sz="2400" dirty="0">
                <a:solidFill>
                  <a:schemeClr val="tx1">
                    <a:lumMod val="75000"/>
                    <a:lumOff val="25000"/>
                  </a:schemeClr>
                </a:solidFill>
              </a:rPr>
              <a:t>Operation and maintenance of public facilities/improvements</a:t>
            </a:r>
          </a:p>
          <a:p>
            <a:pPr marL="173038" lvl="1" indent="-58738" eaLnBrk="1" fontAlgn="auto" hangingPunct="1">
              <a:lnSpc>
                <a:spcPct val="90000"/>
              </a:lnSpc>
              <a:spcAft>
                <a:spcPts val="0"/>
              </a:spcAft>
              <a:buNone/>
              <a:defRPr/>
            </a:pPr>
            <a:endParaRPr lang="en-US" sz="900" dirty="0">
              <a:solidFill>
                <a:schemeClr val="tx1">
                  <a:lumMod val="75000"/>
                  <a:lumOff val="25000"/>
                </a:schemeClr>
              </a:solidFill>
            </a:endParaRPr>
          </a:p>
          <a:p>
            <a:pPr marL="173038" lvl="1" indent="-58738" eaLnBrk="1" fontAlgn="auto" hangingPunct="1">
              <a:lnSpc>
                <a:spcPct val="120000"/>
              </a:lnSpc>
              <a:spcAft>
                <a:spcPts val="0"/>
              </a:spcAft>
              <a:buNone/>
              <a:defRPr/>
            </a:pPr>
            <a:r>
              <a:rPr lang="en-US" sz="2400" u="sng" dirty="0">
                <a:solidFill>
                  <a:schemeClr val="tx1">
                    <a:lumMod val="75000"/>
                    <a:lumOff val="25000"/>
                  </a:schemeClr>
                </a:solidFill>
                <a:effectLst>
                  <a:outerShdw blurRad="38100" dist="38100" dir="2700000" algn="tl">
                    <a:srgbClr val="C0C0C0"/>
                  </a:outerShdw>
                </a:effectLst>
              </a:rPr>
              <a:t>NO</a:t>
            </a:r>
            <a:r>
              <a:rPr lang="en-US" sz="2400" dirty="0">
                <a:solidFill>
                  <a:schemeClr val="tx1">
                    <a:lumMod val="75000"/>
                    <a:lumOff val="25000"/>
                  </a:schemeClr>
                </a:solidFill>
              </a:rPr>
              <a:t> General government expenses including construction of general government buildings (except ADA improvements)</a:t>
            </a:r>
          </a:p>
          <a:p>
            <a:pPr marL="173038" lvl="1" indent="-58738" eaLnBrk="1" fontAlgn="auto" hangingPunct="1">
              <a:lnSpc>
                <a:spcPct val="90000"/>
              </a:lnSpc>
              <a:spcAft>
                <a:spcPts val="0"/>
              </a:spcAft>
              <a:buNone/>
              <a:defRPr/>
            </a:pPr>
            <a:endParaRPr lang="en-US" sz="900" dirty="0">
              <a:solidFill>
                <a:schemeClr val="tx1">
                  <a:lumMod val="75000"/>
                  <a:lumOff val="25000"/>
                </a:schemeClr>
              </a:solidFill>
            </a:endParaRPr>
          </a:p>
          <a:p>
            <a:pPr marL="173038" lvl="1" indent="-58738" eaLnBrk="1" fontAlgn="auto" hangingPunct="1">
              <a:lnSpc>
                <a:spcPct val="90000"/>
              </a:lnSpc>
              <a:spcAft>
                <a:spcPts val="0"/>
              </a:spcAft>
              <a:buNone/>
              <a:defRPr/>
            </a:pPr>
            <a:r>
              <a:rPr lang="en-US" sz="2400" u="sng" dirty="0">
                <a:solidFill>
                  <a:schemeClr val="tx1">
                    <a:lumMod val="75000"/>
                    <a:lumOff val="25000"/>
                  </a:schemeClr>
                </a:solidFill>
                <a:effectLst>
                  <a:outerShdw blurRad="38100" dist="38100" dir="2700000" algn="tl">
                    <a:srgbClr val="C0C0C0"/>
                  </a:outerShdw>
                </a:effectLst>
              </a:rPr>
              <a:t>NO</a:t>
            </a:r>
            <a:r>
              <a:rPr lang="en-US" sz="2400" dirty="0">
                <a:solidFill>
                  <a:schemeClr val="tx1">
                    <a:lumMod val="75000"/>
                    <a:lumOff val="25000"/>
                  </a:schemeClr>
                </a:solidFill>
              </a:rPr>
              <a:t> Purchase of equipment</a:t>
            </a:r>
          </a:p>
          <a:p>
            <a:pPr marL="173038" lvl="1" indent="-58738" eaLnBrk="1" fontAlgn="auto" hangingPunct="1">
              <a:lnSpc>
                <a:spcPct val="90000"/>
              </a:lnSpc>
              <a:spcAft>
                <a:spcPts val="0"/>
              </a:spcAft>
              <a:buNone/>
              <a:defRPr/>
            </a:pPr>
            <a:endParaRPr lang="en-US" sz="900" dirty="0">
              <a:solidFill>
                <a:schemeClr val="tx1">
                  <a:lumMod val="75000"/>
                  <a:lumOff val="25000"/>
                </a:schemeClr>
              </a:solidFill>
            </a:endParaRPr>
          </a:p>
          <a:p>
            <a:pPr marL="173038" lvl="1" indent="-58738" eaLnBrk="1" fontAlgn="auto" hangingPunct="1">
              <a:lnSpc>
                <a:spcPct val="90000"/>
              </a:lnSpc>
              <a:spcAft>
                <a:spcPts val="0"/>
              </a:spcAft>
              <a:buNone/>
              <a:defRPr/>
            </a:pPr>
            <a:r>
              <a:rPr lang="en-US" sz="2400" u="sng" dirty="0">
                <a:solidFill>
                  <a:schemeClr val="tx1">
                    <a:lumMod val="75000"/>
                    <a:lumOff val="25000"/>
                  </a:schemeClr>
                </a:solidFill>
                <a:effectLst>
                  <a:outerShdw blurRad="38100" dist="38100" dir="2700000" algn="tl">
                    <a:srgbClr val="C0C0C0"/>
                  </a:outerShdw>
                </a:effectLst>
              </a:rPr>
              <a:t>NO</a:t>
            </a:r>
            <a:r>
              <a:rPr lang="en-US" sz="2400" dirty="0">
                <a:solidFill>
                  <a:schemeClr val="tx1">
                    <a:lumMod val="75000"/>
                    <a:lumOff val="25000"/>
                  </a:schemeClr>
                </a:solidFill>
              </a:rPr>
              <a:t> Direct income payments</a:t>
            </a:r>
          </a:p>
          <a:p>
            <a:pPr marL="173038" lvl="1" indent="-58738" eaLnBrk="1" fontAlgn="auto" hangingPunct="1">
              <a:lnSpc>
                <a:spcPct val="90000"/>
              </a:lnSpc>
              <a:spcAft>
                <a:spcPts val="0"/>
              </a:spcAft>
              <a:buNone/>
              <a:defRPr/>
            </a:pPr>
            <a:endParaRPr lang="en-US" sz="800" b="1" dirty="0">
              <a:solidFill>
                <a:schemeClr val="tx1">
                  <a:lumMod val="75000"/>
                  <a:lumOff val="25000"/>
                </a:schemeClr>
              </a:solidFill>
            </a:endParaRPr>
          </a:p>
          <a:p>
            <a:pPr marL="173038" lvl="1" indent="-58738" eaLnBrk="1" fontAlgn="auto" hangingPunct="1">
              <a:lnSpc>
                <a:spcPct val="90000"/>
              </a:lnSpc>
              <a:spcAft>
                <a:spcPts val="0"/>
              </a:spcAft>
              <a:buNone/>
              <a:defRPr/>
            </a:pPr>
            <a:endParaRPr lang="en-US" sz="2000" b="1" dirty="0">
              <a:solidFill>
                <a:schemeClr val="tx1">
                  <a:lumMod val="75000"/>
                  <a:lumOff val="25000"/>
                </a:schemeClr>
              </a:solidFill>
            </a:endParaRPr>
          </a:p>
        </p:txBody>
      </p:sp>
      <p:sp>
        <p:nvSpPr>
          <p:cNvPr id="14340" name="Rectangle 13">
            <a:extLst>
              <a:ext uri="{FF2B5EF4-FFF2-40B4-BE49-F238E27FC236}">
                <a16:creationId xmlns:a16="http://schemas.microsoft.com/office/drawing/2014/main" id="{2A16FFA2-6799-4648-B4EC-BA1028DDF491}"/>
              </a:ext>
            </a:extLst>
          </p:cNvPr>
          <p:cNvSpPr>
            <a:spLocks noChangeArrowheads="1"/>
          </p:cNvSpPr>
          <p:nvPr/>
        </p:nvSpPr>
        <p:spPr bwMode="auto">
          <a:xfrm>
            <a:off x="4724400" y="2333625"/>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spcBef>
                <a:spcPct val="0"/>
              </a:spcBef>
              <a:buClrTx/>
              <a:buSzTx/>
              <a:buFontTx/>
              <a:buNone/>
            </a:pPr>
            <a:endParaRPr lang="en-US" altLang="en-US" dirty="0">
              <a:solidFill>
                <a:schemeClr val="tx1"/>
              </a:solidFill>
              <a:latin typeface="Gill Sans MT" panose="020B0502020104020203" pitchFamily="34" charset="0"/>
            </a:endParaRPr>
          </a:p>
        </p:txBody>
      </p:sp>
      <p:sp>
        <p:nvSpPr>
          <p:cNvPr id="14341" name="Rectangle 15">
            <a:extLst>
              <a:ext uri="{FF2B5EF4-FFF2-40B4-BE49-F238E27FC236}">
                <a16:creationId xmlns:a16="http://schemas.microsoft.com/office/drawing/2014/main" id="{221B5C42-79CE-304C-B6BE-F86AFDA24D2E}"/>
              </a:ext>
            </a:extLst>
          </p:cNvPr>
          <p:cNvSpPr>
            <a:spLocks noChangeArrowheads="1"/>
          </p:cNvSpPr>
          <p:nvPr/>
        </p:nvSpPr>
        <p:spPr bwMode="auto">
          <a:xfrm>
            <a:off x="5181600" y="2824163"/>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spcBef>
                <a:spcPct val="0"/>
              </a:spcBef>
              <a:buClrTx/>
              <a:buSzTx/>
              <a:buFontTx/>
              <a:buNone/>
            </a:pPr>
            <a:endParaRPr lang="en-US" altLang="en-US" dirty="0">
              <a:solidFill>
                <a:schemeClr val="tx1"/>
              </a:solidFill>
              <a:latin typeface="Gill Sans MT" panose="020B0502020104020203" pitchFamily="34" charset="0"/>
            </a:endParaRPr>
          </a:p>
        </p:txBody>
      </p:sp>
      <p:sp>
        <p:nvSpPr>
          <p:cNvPr id="2" name="Date Placeholder 3">
            <a:extLst>
              <a:ext uri="{FF2B5EF4-FFF2-40B4-BE49-F238E27FC236}">
                <a16:creationId xmlns:a16="http://schemas.microsoft.com/office/drawing/2014/main" id="{B7FE1CA4-A601-02A2-C1BE-1CB5E6F2327A}"/>
              </a:ext>
            </a:extLst>
          </p:cNvPr>
          <p:cNvSpPr>
            <a:spLocks noGrp="1"/>
          </p:cNvSpPr>
          <p:nvPr>
            <p:ph type="dt" sz="half" idx="10"/>
          </p:nvPr>
        </p:nvSpPr>
        <p:spPr>
          <a:xfrm>
            <a:off x="1307726" y="6310312"/>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6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23DC8-4988-47DD-BF83-D17858AA1EF9}"/>
              </a:ext>
            </a:extLst>
          </p:cNvPr>
          <p:cNvSpPr>
            <a:spLocks noGrp="1"/>
          </p:cNvSpPr>
          <p:nvPr>
            <p:ph type="title"/>
          </p:nvPr>
        </p:nvSpPr>
        <p:spPr>
          <a:xfrm>
            <a:off x="2249497" y="411220"/>
            <a:ext cx="7729728" cy="1188720"/>
          </a:xfrm>
          <a:solidFill>
            <a:schemeClr val="tx2">
              <a:lumMod val="10000"/>
              <a:lumOff val="90000"/>
            </a:schemeClr>
          </a:solidFill>
          <a:ln>
            <a:solidFill>
              <a:schemeClr val="tx1"/>
            </a:solidFill>
          </a:ln>
        </p:spPr>
        <p:txBody>
          <a:bodyPr>
            <a:normAutofit/>
          </a:bodyPr>
          <a:lstStyle/>
          <a:p>
            <a:r>
              <a:rPr lang="en-US" altLang="en-US" dirty="0"/>
              <a:t>Meeting National Objectives</a:t>
            </a:r>
            <a:endParaRPr lang="en-US" dirty="0"/>
          </a:p>
        </p:txBody>
      </p:sp>
      <p:graphicFrame>
        <p:nvGraphicFramePr>
          <p:cNvPr id="5" name="Content Placeholder 2">
            <a:extLst>
              <a:ext uri="{FF2B5EF4-FFF2-40B4-BE49-F238E27FC236}">
                <a16:creationId xmlns:a16="http://schemas.microsoft.com/office/drawing/2014/main" id="{A9951013-E72E-486B-AFCC-37F2D0172BE6}"/>
              </a:ext>
            </a:extLst>
          </p:cNvPr>
          <p:cNvGraphicFramePr>
            <a:graphicFrameLocks noGrp="1"/>
          </p:cNvGraphicFramePr>
          <p:nvPr>
            <p:ph idx="1"/>
          </p:nvPr>
        </p:nvGraphicFramePr>
        <p:xfrm>
          <a:off x="485373" y="2631804"/>
          <a:ext cx="11545677" cy="35200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83A20FC0-6245-440C-B9B4-3B42FE1E4E64}"/>
              </a:ext>
            </a:extLst>
          </p:cNvPr>
          <p:cNvSpPr txBox="1"/>
          <p:nvPr/>
        </p:nvSpPr>
        <p:spPr>
          <a:xfrm>
            <a:off x="2880990" y="1708474"/>
            <a:ext cx="5804451" cy="923330"/>
          </a:xfrm>
          <a:prstGeom prst="rect">
            <a:avLst/>
          </a:prstGeom>
          <a:noFill/>
        </p:spPr>
        <p:txBody>
          <a:bodyPr wrap="square" rtlCol="0">
            <a:spAutoFit/>
          </a:bodyPr>
          <a:lstStyle/>
          <a:p>
            <a:pPr algn="ctr"/>
            <a:r>
              <a:rPr lang="en-US" dirty="0">
                <a:latin typeface="Avenir Next LT Pro" panose="020B0504020202020204" pitchFamily="34" charset="0"/>
              </a:rPr>
              <a:t>Each activity must meet one of the </a:t>
            </a:r>
          </a:p>
          <a:p>
            <a:pPr algn="ctr"/>
            <a:r>
              <a:rPr lang="en-US" dirty="0">
                <a:latin typeface="Avenir Next LT Pro" panose="020B0504020202020204" pitchFamily="34" charset="0"/>
              </a:rPr>
              <a:t>THREE NATIONAL OBJECTIVES:</a:t>
            </a:r>
          </a:p>
          <a:p>
            <a:endParaRPr lang="en-US" dirty="0"/>
          </a:p>
        </p:txBody>
      </p:sp>
      <p:sp>
        <p:nvSpPr>
          <p:cNvPr id="3" name="Date Placeholder 3">
            <a:extLst>
              <a:ext uri="{FF2B5EF4-FFF2-40B4-BE49-F238E27FC236}">
                <a16:creationId xmlns:a16="http://schemas.microsoft.com/office/drawing/2014/main" id="{1ADF2829-97ED-FFE3-B73F-E3FA0C731D12}"/>
              </a:ext>
            </a:extLst>
          </p:cNvPr>
          <p:cNvSpPr>
            <a:spLocks noGrp="1"/>
          </p:cNvSpPr>
          <p:nvPr>
            <p:ph type="dt" sz="half" idx="10"/>
          </p:nvPr>
        </p:nvSpPr>
        <p:spPr>
          <a:xfrm>
            <a:off x="1161472" y="6264217"/>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7 Public Needs Hearing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spTree>
    <p:extLst>
      <p:ext uri="{BB962C8B-B14F-4D97-AF65-F5344CB8AC3E}">
        <p14:creationId xmlns:p14="http://schemas.microsoft.com/office/powerpoint/2010/main" val="312533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B82C92E-EC1D-714A-977B-BE843A4DF7C5}"/>
              </a:ext>
            </a:extLst>
          </p:cNvPr>
          <p:cNvSpPr/>
          <p:nvPr/>
        </p:nvSpPr>
        <p:spPr>
          <a:xfrm>
            <a:off x="1644974" y="125415"/>
            <a:ext cx="8672945" cy="116887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Garamond" panose="02020404030301010803" pitchFamily="18" charset="0"/>
                <a:ea typeface="+mn-ea"/>
                <a:cs typeface="+mn-cs"/>
              </a:rPr>
              <a:t>HOME Program Basics</a:t>
            </a:r>
          </a:p>
        </p:txBody>
      </p:sp>
      <p:sp>
        <p:nvSpPr>
          <p:cNvPr id="5" name="Rectangle 4">
            <a:extLst>
              <a:ext uri="{FF2B5EF4-FFF2-40B4-BE49-F238E27FC236}">
                <a16:creationId xmlns:a16="http://schemas.microsoft.com/office/drawing/2014/main" id="{95126085-203E-6248-9156-2947324CA340}"/>
              </a:ext>
            </a:extLst>
          </p:cNvPr>
          <p:cNvSpPr/>
          <p:nvPr/>
        </p:nvSpPr>
        <p:spPr>
          <a:xfrm>
            <a:off x="0" y="1169043"/>
            <a:ext cx="12192000" cy="1753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15DF378C-D977-4142-A34B-76063BD1C065}"/>
              </a:ext>
            </a:extLst>
          </p:cNvPr>
          <p:cNvSpPr/>
          <p:nvPr/>
        </p:nvSpPr>
        <p:spPr>
          <a:xfrm rot="10800000">
            <a:off x="0" y="6132820"/>
            <a:ext cx="12192000" cy="7251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8738A2D-FC27-AD41-B8A4-55D501ADE77D}"/>
              </a:ext>
            </a:extLst>
          </p:cNvPr>
          <p:cNvSpPr/>
          <p:nvPr/>
        </p:nvSpPr>
        <p:spPr>
          <a:xfrm>
            <a:off x="0" y="6041857"/>
            <a:ext cx="12192000" cy="90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Date Placeholder 3">
            <a:extLst>
              <a:ext uri="{FF2B5EF4-FFF2-40B4-BE49-F238E27FC236}">
                <a16:creationId xmlns:a16="http://schemas.microsoft.com/office/drawing/2014/main" id="{30AA21C8-E2A7-FE81-3C37-A91E122DD049}"/>
              </a:ext>
            </a:extLst>
          </p:cNvPr>
          <p:cNvSpPr>
            <a:spLocks noGrp="1"/>
          </p:cNvSpPr>
          <p:nvPr>
            <p:ph type="dt" sz="half" idx="10"/>
          </p:nvPr>
        </p:nvSpPr>
        <p:spPr>
          <a:xfrm>
            <a:off x="838199" y="6356350"/>
            <a:ext cx="9576548" cy="365125"/>
          </a:xfrm>
          <a:prstGeom prst="rect">
            <a:avLst/>
          </a:prstGeom>
        </p:spPr>
        <p:txBody>
          <a:bodyPr/>
          <a:lstStyle>
            <a:lvl1pPr>
              <a:defRPr>
                <a:solidFill>
                  <a:srgbClr val="003A5C"/>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8 </a:t>
            </a:r>
            <a:r>
              <a:rPr lang="en-US" sz="1400" dirty="0">
                <a:latin typeface="Garamond" panose="02020404030301010803" pitchFamily="18" charset="0"/>
              </a:rPr>
              <a:t>Public Needs Hearing</a:t>
            </a:r>
            <a:r>
              <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rPr>
              <a:t> ‖  Mullin &amp; Lonergan Associates, Inc. ‖</a:t>
            </a:r>
            <a:r>
              <a:rPr lang="en-US" sz="1400" dirty="0">
                <a:latin typeface="Garamond" panose="02020404030301010803" pitchFamily="18" charset="0"/>
              </a:rPr>
              <a:t> April 2025</a:t>
            </a:r>
            <a:endParaRPr kumimoji="0" lang="en-US" sz="1400" b="0" i="0" u="none" strike="noStrike" kern="1200" cap="none" spc="0" normalizeH="0" baseline="0" noProof="0" dirty="0">
              <a:ln>
                <a:noFill/>
              </a:ln>
              <a:solidFill>
                <a:srgbClr val="003A5C"/>
              </a:solidFill>
              <a:effectLst/>
              <a:uLnTx/>
              <a:uFillTx/>
              <a:latin typeface="Garamond" panose="02020404030301010803" pitchFamily="18" charset="0"/>
              <a:ea typeface="+mn-ea"/>
              <a:cs typeface="+mn-cs"/>
            </a:endParaRPr>
          </a:p>
        </p:txBody>
      </p:sp>
      <p:graphicFrame>
        <p:nvGraphicFramePr>
          <p:cNvPr id="2" name="Content Placeholder 2" descr="icons depicting the HOME eligible activities">
            <a:extLst>
              <a:ext uri="{FF2B5EF4-FFF2-40B4-BE49-F238E27FC236}">
                <a16:creationId xmlns:a16="http://schemas.microsoft.com/office/drawing/2014/main" id="{42AB0224-B3AF-48F9-D503-AFF568A5D807}"/>
              </a:ext>
            </a:extLst>
          </p:cNvPr>
          <p:cNvGraphicFramePr>
            <a:graphicFrameLocks/>
          </p:cNvGraphicFramePr>
          <p:nvPr/>
        </p:nvGraphicFramePr>
        <p:xfrm>
          <a:off x="816319" y="1294293"/>
          <a:ext cx="10330257" cy="25422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D712562E-4F12-DB57-5FDE-E5789C3FACCF}"/>
              </a:ext>
            </a:extLst>
          </p:cNvPr>
          <p:cNvSpPr txBox="1"/>
          <p:nvPr/>
        </p:nvSpPr>
        <p:spPr>
          <a:xfrm>
            <a:off x="11148270" y="6356350"/>
            <a:ext cx="68717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3BFFB9B-01C3-45D6-907F-6082879E9DBB}" type="slidenum">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0F129EB7-0E6D-2510-1E1C-E1F3ECFDD1E0}"/>
              </a:ext>
            </a:extLst>
          </p:cNvPr>
          <p:cNvSpPr txBox="1"/>
          <p:nvPr/>
        </p:nvSpPr>
        <p:spPr>
          <a:xfrm>
            <a:off x="1204053" y="3678465"/>
            <a:ext cx="10586300" cy="830997"/>
          </a:xfrm>
          <a:prstGeom prst="rect">
            <a:avLst/>
          </a:prstGeom>
          <a:solidFill>
            <a:schemeClr val="bg2"/>
          </a:solidFill>
          <a:ln>
            <a:solidFill>
              <a:schemeClr val="accent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HOME program funding helps preserve or create affordable housing for LMI households. </a:t>
            </a:r>
          </a:p>
        </p:txBody>
      </p:sp>
      <p:sp>
        <p:nvSpPr>
          <p:cNvPr id="15" name="TextBox 14">
            <a:extLst>
              <a:ext uri="{FF2B5EF4-FFF2-40B4-BE49-F238E27FC236}">
                <a16:creationId xmlns:a16="http://schemas.microsoft.com/office/drawing/2014/main" id="{CB27D373-5E68-6DAA-4CAA-DB5F7D42371F}"/>
              </a:ext>
            </a:extLst>
          </p:cNvPr>
          <p:cNvSpPr txBox="1"/>
          <p:nvPr/>
        </p:nvSpPr>
        <p:spPr>
          <a:xfrm>
            <a:off x="1050502" y="4684845"/>
            <a:ext cx="10501840" cy="646331"/>
          </a:xfrm>
          <a:prstGeom prst="rect">
            <a:avLst/>
          </a:prstGeom>
          <a:solidFill>
            <a:schemeClr val="accent3">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 minimum of 15% of the annual HOME allocation must be set-aside annually for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ommunity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H</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ousing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evelopment </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O</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rganization (CHDO) activities, which focuses on increasing the number of affordable units. </a:t>
            </a:r>
          </a:p>
        </p:txBody>
      </p:sp>
    </p:spTree>
    <p:extLst>
      <p:ext uri="{BB962C8B-B14F-4D97-AF65-F5344CB8AC3E}">
        <p14:creationId xmlns:p14="http://schemas.microsoft.com/office/powerpoint/2010/main" val="1783897169"/>
      </p:ext>
    </p:extLst>
  </p:cSld>
  <p:clrMapOvr>
    <a:masterClrMapping/>
  </p:clrMapOvr>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MPresentation2As" id="{25E5A621-CF03-684C-8D8B-B7EF09F95B4A}" vid="{A75C8504-F762-AD4B-8E38-9C54CCE9F334}"/>
    </a:ext>
  </a:extLst>
</a:theme>
</file>

<file path=ppt/theme/theme3.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210</TotalTime>
  <Words>1426</Words>
  <Application>Microsoft Office PowerPoint</Application>
  <PresentationFormat>Widescreen</PresentationFormat>
  <Paragraphs>203</Paragraphs>
  <Slides>19</Slides>
  <Notes>9</Notes>
  <HiddenSlides>0</HiddenSlides>
  <MMClips>0</MMClips>
  <ScaleCrop>false</ScaleCrop>
  <HeadingPairs>
    <vt:vector size="6" baseType="variant">
      <vt:variant>
        <vt:lpstr>Fonts Used</vt:lpstr>
      </vt:variant>
      <vt:variant>
        <vt:i4>17</vt:i4>
      </vt:variant>
      <vt:variant>
        <vt:lpstr>Theme</vt:lpstr>
      </vt:variant>
      <vt:variant>
        <vt:i4>3</vt:i4>
      </vt:variant>
      <vt:variant>
        <vt:lpstr>Slide Titles</vt:lpstr>
      </vt:variant>
      <vt:variant>
        <vt:i4>19</vt:i4>
      </vt:variant>
    </vt:vector>
  </HeadingPairs>
  <TitlesOfParts>
    <vt:vector size="39" baseType="lpstr">
      <vt:lpstr>Meiryo</vt:lpstr>
      <vt:lpstr>Aptos</vt:lpstr>
      <vt:lpstr>Aptos Display</vt:lpstr>
      <vt:lpstr>Arial</vt:lpstr>
      <vt:lpstr>Avenir Next LT Pro</vt:lpstr>
      <vt:lpstr>Calibri</vt:lpstr>
      <vt:lpstr>Calibri Light</vt:lpstr>
      <vt:lpstr>Copperplate Light</vt:lpstr>
      <vt:lpstr>Garamond</vt:lpstr>
      <vt:lpstr>Gill Sans MT</vt:lpstr>
      <vt:lpstr>Gill Sans MT (Headings)</vt:lpstr>
      <vt:lpstr>Sagona ExtraLight</vt:lpstr>
      <vt:lpstr>Speak Pro</vt:lpstr>
      <vt:lpstr>Symbol</vt:lpstr>
      <vt:lpstr>Tw Cen MT</vt:lpstr>
      <vt:lpstr>Tw Cen MT Condensed</vt:lpstr>
      <vt:lpstr>Wingdings 3</vt:lpstr>
      <vt:lpstr>Office Theme</vt:lpstr>
      <vt:lpstr>1_Office Theme</vt:lpstr>
      <vt:lpstr>Integral</vt:lpstr>
      <vt:lpstr>2025-2029 Consolidated Plan &amp; 2025 Annual Action Plan and Analysis of Impediments to Fair Housing Choice</vt:lpstr>
      <vt:lpstr>Welcome and Introductions</vt:lpstr>
      <vt:lpstr>PowerPoint Presentation</vt:lpstr>
      <vt:lpstr>CP &amp; AAP Process</vt:lpstr>
      <vt:lpstr>Basic CDBG Eligible Activities</vt:lpstr>
      <vt:lpstr>CDBG Public Services</vt:lpstr>
      <vt:lpstr>Ineligible Activities  Some Examples Include:</vt:lpstr>
      <vt:lpstr>Meeting National Objectives</vt:lpstr>
      <vt:lpstr>PowerPoint Presentation</vt:lpstr>
      <vt:lpstr>ESG Program- categories of activities</vt:lpstr>
      <vt:lpstr>Estimated Resources Available</vt:lpstr>
      <vt:lpstr>Past Funding Priorities </vt:lpstr>
      <vt:lpstr>Value of Public  Participation</vt:lpstr>
      <vt:lpstr>PowerPoint Presentation</vt:lpstr>
      <vt:lpstr>Housing Instability &amp; Preservation Affordability  Accessible Housing  Neighborhood Revitalization and Improvements  </vt:lpstr>
      <vt:lpstr>Homeless and Special Need Housing and Services</vt:lpstr>
      <vt:lpstr>Community  &amp; Economic Development  </vt:lpstr>
      <vt:lpstr>Next Steps</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Donna King</dc:creator>
  <cp:lastModifiedBy>Donna King</cp:lastModifiedBy>
  <cp:revision>3</cp:revision>
  <dcterms:created xsi:type="dcterms:W3CDTF">2025-04-10T14:45:59Z</dcterms:created>
  <dcterms:modified xsi:type="dcterms:W3CDTF">2025-04-10T20:38:52Z</dcterms:modified>
</cp:coreProperties>
</file>