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440" r:id="rId4"/>
    <p:sldId id="443" r:id="rId5"/>
    <p:sldId id="409" r:id="rId6"/>
    <p:sldId id="259" r:id="rId7"/>
    <p:sldId id="410" r:id="rId8"/>
    <p:sldId id="333" r:id="rId9"/>
    <p:sldId id="261" r:id="rId10"/>
    <p:sldId id="445" r:id="rId11"/>
    <p:sldId id="446" r:id="rId12"/>
    <p:sldId id="444" r:id="rId13"/>
    <p:sldId id="447" r:id="rId14"/>
    <p:sldId id="257" r:id="rId15"/>
    <p:sldId id="448" r:id="rId16"/>
    <p:sldId id="449" r:id="rId17"/>
    <p:sldId id="450" r:id="rId18"/>
    <p:sldId id="441" r:id="rId19"/>
    <p:sldId id="44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C2CF"/>
    <a:srgbClr val="51B1E1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C5F133-DB94-4BD6-8C9F-B4F6363FFFA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B82596D-6EC6-4FC2-97D6-D878BB91EC20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The County is in the process of developing a Five-Year Consolidated Plan to establish goals and objectives to meet the priority needs in the community.</a:t>
          </a:r>
        </a:p>
      </dgm:t>
    </dgm:pt>
    <dgm:pt modelId="{F61B3526-4BDF-4DF6-B6D6-974DEB1F5573}" type="parTrans" cxnId="{FA20DD85-1318-4234-AAB1-E9B63162B02F}">
      <dgm:prSet/>
      <dgm:spPr/>
      <dgm:t>
        <a:bodyPr/>
        <a:lstStyle/>
        <a:p>
          <a:endParaRPr lang="en-US"/>
        </a:p>
      </dgm:t>
    </dgm:pt>
    <dgm:pt modelId="{F3C71A03-E0EC-4ACA-AA51-9937A0A276BE}" type="sibTrans" cxnId="{FA20DD85-1318-4234-AAB1-E9B63162B02F}">
      <dgm:prSet/>
      <dgm:spPr/>
      <dgm:t>
        <a:bodyPr/>
        <a:lstStyle/>
        <a:p>
          <a:endParaRPr lang="en-US"/>
        </a:p>
      </dgm:t>
    </dgm:pt>
    <dgm:pt modelId="{2BD9F04F-E3EF-450E-8F86-0E647A2D1B51}">
      <dgm:prSet/>
      <dgm:spPr/>
      <dgm:t>
        <a:bodyPr/>
        <a:lstStyle/>
        <a:p>
          <a:r>
            <a:rPr lang="en-US"/>
            <a:t>These grants fund projects to meet the priority housing, homelessness, and community development needs in Franklin County, (outside the City of Columbus). </a:t>
          </a:r>
        </a:p>
      </dgm:t>
    </dgm:pt>
    <dgm:pt modelId="{8E346A68-D7AC-4814-80BC-26014B9D7B23}" type="parTrans" cxnId="{3D41A4D8-C9C6-477F-8C7F-44C444649B6C}">
      <dgm:prSet/>
      <dgm:spPr/>
      <dgm:t>
        <a:bodyPr/>
        <a:lstStyle/>
        <a:p>
          <a:endParaRPr lang="en-US"/>
        </a:p>
      </dgm:t>
    </dgm:pt>
    <dgm:pt modelId="{9CAF9443-D05A-4916-851E-B7C1CDC4C49F}" type="sibTrans" cxnId="{3D41A4D8-C9C6-477F-8C7F-44C444649B6C}">
      <dgm:prSet/>
      <dgm:spPr/>
      <dgm:t>
        <a:bodyPr/>
        <a:lstStyle/>
        <a:p>
          <a:endParaRPr lang="en-US"/>
        </a:p>
      </dgm:t>
    </dgm:pt>
    <dgm:pt modelId="{E30F246B-A338-427D-BD92-FD58F5E5D098}">
      <dgm:prSet/>
      <dgm:spPr/>
      <dgm:t>
        <a:bodyPr/>
        <a:lstStyle/>
        <a:p>
          <a:r>
            <a:rPr lang="en-US" dirty="0"/>
            <a:t>Projects undertaken using these funds benefit persons that are low- or moderate-income or persons at risk of or experiencing homelessness. </a:t>
          </a:r>
        </a:p>
      </dgm:t>
    </dgm:pt>
    <dgm:pt modelId="{6DFC0EB8-E9F9-46A4-8428-EBCA2B3552BF}" type="parTrans" cxnId="{F1567BD1-EC75-40D1-898F-DFBD830224A9}">
      <dgm:prSet/>
      <dgm:spPr/>
      <dgm:t>
        <a:bodyPr/>
        <a:lstStyle/>
        <a:p>
          <a:endParaRPr lang="en-US"/>
        </a:p>
      </dgm:t>
    </dgm:pt>
    <dgm:pt modelId="{87609151-64B7-4E2C-B6D2-6FF32B083E9C}" type="sibTrans" cxnId="{F1567BD1-EC75-40D1-898F-DFBD830224A9}">
      <dgm:prSet/>
      <dgm:spPr/>
      <dgm:t>
        <a:bodyPr/>
        <a:lstStyle/>
        <a:p>
          <a:endParaRPr lang="en-US"/>
        </a:p>
      </dgm:t>
    </dgm:pt>
    <dgm:pt modelId="{77E5CFB3-EB51-4A9B-86D2-D68C7F7B6161}" type="pres">
      <dgm:prSet presAssocID="{10C5F133-DB94-4BD6-8C9F-B4F6363FFFA1}" presName="root" presStyleCnt="0">
        <dgm:presLayoutVars>
          <dgm:dir/>
          <dgm:resizeHandles val="exact"/>
        </dgm:presLayoutVars>
      </dgm:prSet>
      <dgm:spPr/>
    </dgm:pt>
    <dgm:pt modelId="{5A3DDF71-5120-49FE-A964-3E65A00E83ED}" type="pres">
      <dgm:prSet presAssocID="{EB82596D-6EC6-4FC2-97D6-D878BB91EC20}" presName="compNode" presStyleCnt="0"/>
      <dgm:spPr/>
    </dgm:pt>
    <dgm:pt modelId="{DC3BD064-FC90-48E7-84C7-635FB01FC6E0}" type="pres">
      <dgm:prSet presAssocID="{EB82596D-6EC6-4FC2-97D6-D878BB91EC20}" presName="bgRect" presStyleLbl="bgShp" presStyleIdx="0" presStyleCnt="3"/>
      <dgm:spPr>
        <a:ln>
          <a:solidFill>
            <a:schemeClr val="tx1"/>
          </a:solidFill>
        </a:ln>
      </dgm:spPr>
    </dgm:pt>
    <dgm:pt modelId="{9C71AA8E-5818-4C5F-BE9E-F298588F455A}" type="pres">
      <dgm:prSet presAssocID="{EB82596D-6EC6-4FC2-97D6-D878BB91EC2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E541D2D1-C178-43D5-84E6-A7D4D9216B0E}" type="pres">
      <dgm:prSet presAssocID="{EB82596D-6EC6-4FC2-97D6-D878BB91EC20}" presName="spaceRect" presStyleCnt="0"/>
      <dgm:spPr/>
    </dgm:pt>
    <dgm:pt modelId="{5AC9AC2E-89F6-44EE-B87A-475F5A30B31F}" type="pres">
      <dgm:prSet presAssocID="{EB82596D-6EC6-4FC2-97D6-D878BB91EC20}" presName="parTx" presStyleLbl="revTx" presStyleIdx="0" presStyleCnt="3">
        <dgm:presLayoutVars>
          <dgm:chMax val="0"/>
          <dgm:chPref val="0"/>
        </dgm:presLayoutVars>
      </dgm:prSet>
      <dgm:spPr/>
    </dgm:pt>
    <dgm:pt modelId="{1FD8094F-8BF0-4915-9CD4-C1826E83335C}" type="pres">
      <dgm:prSet presAssocID="{F3C71A03-E0EC-4ACA-AA51-9937A0A276BE}" presName="sibTrans" presStyleCnt="0"/>
      <dgm:spPr/>
    </dgm:pt>
    <dgm:pt modelId="{DA889D8D-9066-4FE2-94B7-1163E8AC9054}" type="pres">
      <dgm:prSet presAssocID="{2BD9F04F-E3EF-450E-8F86-0E647A2D1B51}" presName="compNode" presStyleCnt="0"/>
      <dgm:spPr/>
    </dgm:pt>
    <dgm:pt modelId="{D931CC10-3EDC-418C-AF16-9931DE00E024}" type="pres">
      <dgm:prSet presAssocID="{2BD9F04F-E3EF-450E-8F86-0E647A2D1B51}" presName="bgRect" presStyleLbl="bgShp" presStyleIdx="1" presStyleCnt="3"/>
      <dgm:spPr>
        <a:ln>
          <a:solidFill>
            <a:schemeClr val="tx1"/>
          </a:solidFill>
        </a:ln>
      </dgm:spPr>
    </dgm:pt>
    <dgm:pt modelId="{74ADBC4F-3669-4176-91EA-B29AAE039C5F}" type="pres">
      <dgm:prSet presAssocID="{2BD9F04F-E3EF-450E-8F86-0E647A2D1B5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0F3F2842-B46D-4918-8A6A-A99E30B00F78}" type="pres">
      <dgm:prSet presAssocID="{2BD9F04F-E3EF-450E-8F86-0E647A2D1B51}" presName="spaceRect" presStyleCnt="0"/>
      <dgm:spPr/>
    </dgm:pt>
    <dgm:pt modelId="{23D6B67F-EBB5-478D-A274-83E293884078}" type="pres">
      <dgm:prSet presAssocID="{2BD9F04F-E3EF-450E-8F86-0E647A2D1B51}" presName="parTx" presStyleLbl="revTx" presStyleIdx="1" presStyleCnt="3">
        <dgm:presLayoutVars>
          <dgm:chMax val="0"/>
          <dgm:chPref val="0"/>
        </dgm:presLayoutVars>
      </dgm:prSet>
      <dgm:spPr/>
    </dgm:pt>
    <dgm:pt modelId="{8B5CC4C1-AA08-4BC7-944C-E352336A6715}" type="pres">
      <dgm:prSet presAssocID="{9CAF9443-D05A-4916-851E-B7C1CDC4C49F}" presName="sibTrans" presStyleCnt="0"/>
      <dgm:spPr/>
    </dgm:pt>
    <dgm:pt modelId="{8C9E059A-B972-41ED-A6A7-0195C248EBE3}" type="pres">
      <dgm:prSet presAssocID="{E30F246B-A338-427D-BD92-FD58F5E5D098}" presName="compNode" presStyleCnt="0"/>
      <dgm:spPr/>
    </dgm:pt>
    <dgm:pt modelId="{B47549E7-9971-4B9C-8F65-5507B922BE1D}" type="pres">
      <dgm:prSet presAssocID="{E30F246B-A338-427D-BD92-FD58F5E5D098}" presName="bgRect" presStyleLbl="bgShp" presStyleIdx="2" presStyleCnt="3"/>
      <dgm:spPr>
        <a:ln>
          <a:solidFill>
            <a:schemeClr val="tx1"/>
          </a:solidFill>
        </a:ln>
      </dgm:spPr>
    </dgm:pt>
    <dgm:pt modelId="{38CA1B8E-7FBE-4783-A87C-8A99489CB000}" type="pres">
      <dgm:prSet presAssocID="{E30F246B-A338-427D-BD92-FD58F5E5D09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F57A28C0-2DBB-4E45-A71E-582E1AF59454}" type="pres">
      <dgm:prSet presAssocID="{E30F246B-A338-427D-BD92-FD58F5E5D098}" presName="spaceRect" presStyleCnt="0"/>
      <dgm:spPr/>
    </dgm:pt>
    <dgm:pt modelId="{8BA762CF-995E-4D48-A504-E9F6158F9F32}" type="pres">
      <dgm:prSet presAssocID="{E30F246B-A338-427D-BD92-FD58F5E5D09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99F5983-CF03-4A1E-8702-153E73519574}" type="presOf" srcId="{2BD9F04F-E3EF-450E-8F86-0E647A2D1B51}" destId="{23D6B67F-EBB5-478D-A274-83E293884078}" srcOrd="0" destOrd="0" presId="urn:microsoft.com/office/officeart/2018/2/layout/IconVerticalSolidList"/>
    <dgm:cxn modelId="{FA20DD85-1318-4234-AAB1-E9B63162B02F}" srcId="{10C5F133-DB94-4BD6-8C9F-B4F6363FFFA1}" destId="{EB82596D-6EC6-4FC2-97D6-D878BB91EC20}" srcOrd="0" destOrd="0" parTransId="{F61B3526-4BDF-4DF6-B6D6-974DEB1F5573}" sibTransId="{F3C71A03-E0EC-4ACA-AA51-9937A0A276BE}"/>
    <dgm:cxn modelId="{4D061FB2-01C9-4476-BA8C-7D467F4B249C}" type="presOf" srcId="{E30F246B-A338-427D-BD92-FD58F5E5D098}" destId="{8BA762CF-995E-4D48-A504-E9F6158F9F32}" srcOrd="0" destOrd="0" presId="urn:microsoft.com/office/officeart/2018/2/layout/IconVerticalSolidList"/>
    <dgm:cxn modelId="{B39F5FCE-546F-4663-B825-C171373AC744}" type="presOf" srcId="{10C5F133-DB94-4BD6-8C9F-B4F6363FFFA1}" destId="{77E5CFB3-EB51-4A9B-86D2-D68C7F7B6161}" srcOrd="0" destOrd="0" presId="urn:microsoft.com/office/officeart/2018/2/layout/IconVerticalSolidList"/>
    <dgm:cxn modelId="{F1567BD1-EC75-40D1-898F-DFBD830224A9}" srcId="{10C5F133-DB94-4BD6-8C9F-B4F6363FFFA1}" destId="{E30F246B-A338-427D-BD92-FD58F5E5D098}" srcOrd="2" destOrd="0" parTransId="{6DFC0EB8-E9F9-46A4-8428-EBCA2B3552BF}" sibTransId="{87609151-64B7-4E2C-B6D2-6FF32B083E9C}"/>
    <dgm:cxn modelId="{3D41A4D8-C9C6-477F-8C7F-44C444649B6C}" srcId="{10C5F133-DB94-4BD6-8C9F-B4F6363FFFA1}" destId="{2BD9F04F-E3EF-450E-8F86-0E647A2D1B51}" srcOrd="1" destOrd="0" parTransId="{8E346A68-D7AC-4814-80BC-26014B9D7B23}" sibTransId="{9CAF9443-D05A-4916-851E-B7C1CDC4C49F}"/>
    <dgm:cxn modelId="{9CEC46E4-E32F-4A07-96CC-10B34242AADD}" type="presOf" srcId="{EB82596D-6EC6-4FC2-97D6-D878BB91EC20}" destId="{5AC9AC2E-89F6-44EE-B87A-475F5A30B31F}" srcOrd="0" destOrd="0" presId="urn:microsoft.com/office/officeart/2018/2/layout/IconVerticalSolidList"/>
    <dgm:cxn modelId="{51DCB468-09F4-44B2-8263-A1B7447A507E}" type="presParOf" srcId="{77E5CFB3-EB51-4A9B-86D2-D68C7F7B6161}" destId="{5A3DDF71-5120-49FE-A964-3E65A00E83ED}" srcOrd="0" destOrd="0" presId="urn:microsoft.com/office/officeart/2018/2/layout/IconVerticalSolidList"/>
    <dgm:cxn modelId="{E8F841F8-9297-4978-9CB1-BC7D818622E0}" type="presParOf" srcId="{5A3DDF71-5120-49FE-A964-3E65A00E83ED}" destId="{DC3BD064-FC90-48E7-84C7-635FB01FC6E0}" srcOrd="0" destOrd="0" presId="urn:microsoft.com/office/officeart/2018/2/layout/IconVerticalSolidList"/>
    <dgm:cxn modelId="{2F4E3D16-1D7C-4FC4-BFB7-A04B536921D7}" type="presParOf" srcId="{5A3DDF71-5120-49FE-A964-3E65A00E83ED}" destId="{9C71AA8E-5818-4C5F-BE9E-F298588F455A}" srcOrd="1" destOrd="0" presId="urn:microsoft.com/office/officeart/2018/2/layout/IconVerticalSolidList"/>
    <dgm:cxn modelId="{E0EBAA05-8C62-4C3B-8B91-D560C03CE3A2}" type="presParOf" srcId="{5A3DDF71-5120-49FE-A964-3E65A00E83ED}" destId="{E541D2D1-C178-43D5-84E6-A7D4D9216B0E}" srcOrd="2" destOrd="0" presId="urn:microsoft.com/office/officeart/2018/2/layout/IconVerticalSolidList"/>
    <dgm:cxn modelId="{85E0D0BB-4082-44D0-AEAB-749EF5241FFD}" type="presParOf" srcId="{5A3DDF71-5120-49FE-A964-3E65A00E83ED}" destId="{5AC9AC2E-89F6-44EE-B87A-475F5A30B31F}" srcOrd="3" destOrd="0" presId="urn:microsoft.com/office/officeart/2018/2/layout/IconVerticalSolidList"/>
    <dgm:cxn modelId="{423BD29D-6BAD-4AB9-8883-D833119A7C81}" type="presParOf" srcId="{77E5CFB3-EB51-4A9B-86D2-D68C7F7B6161}" destId="{1FD8094F-8BF0-4915-9CD4-C1826E83335C}" srcOrd="1" destOrd="0" presId="urn:microsoft.com/office/officeart/2018/2/layout/IconVerticalSolidList"/>
    <dgm:cxn modelId="{9E8872F7-A54E-43DA-A5E9-EC9F9955097E}" type="presParOf" srcId="{77E5CFB3-EB51-4A9B-86D2-D68C7F7B6161}" destId="{DA889D8D-9066-4FE2-94B7-1163E8AC9054}" srcOrd="2" destOrd="0" presId="urn:microsoft.com/office/officeart/2018/2/layout/IconVerticalSolidList"/>
    <dgm:cxn modelId="{7B2422E7-4C6F-4769-B5F7-6808148E2371}" type="presParOf" srcId="{DA889D8D-9066-4FE2-94B7-1163E8AC9054}" destId="{D931CC10-3EDC-418C-AF16-9931DE00E024}" srcOrd="0" destOrd="0" presId="urn:microsoft.com/office/officeart/2018/2/layout/IconVerticalSolidList"/>
    <dgm:cxn modelId="{E1010F97-061C-4C17-BB5A-246EF3D53600}" type="presParOf" srcId="{DA889D8D-9066-4FE2-94B7-1163E8AC9054}" destId="{74ADBC4F-3669-4176-91EA-B29AAE039C5F}" srcOrd="1" destOrd="0" presId="urn:microsoft.com/office/officeart/2018/2/layout/IconVerticalSolidList"/>
    <dgm:cxn modelId="{B87EAD52-B621-405E-8FEB-19F5A0755440}" type="presParOf" srcId="{DA889D8D-9066-4FE2-94B7-1163E8AC9054}" destId="{0F3F2842-B46D-4918-8A6A-A99E30B00F78}" srcOrd="2" destOrd="0" presId="urn:microsoft.com/office/officeart/2018/2/layout/IconVerticalSolidList"/>
    <dgm:cxn modelId="{65AB1315-35E0-4744-BF32-E56CD2CCD2CF}" type="presParOf" srcId="{DA889D8D-9066-4FE2-94B7-1163E8AC9054}" destId="{23D6B67F-EBB5-478D-A274-83E293884078}" srcOrd="3" destOrd="0" presId="urn:microsoft.com/office/officeart/2018/2/layout/IconVerticalSolidList"/>
    <dgm:cxn modelId="{A1A96BF3-A6E9-4CCD-B8C0-AA2B41205592}" type="presParOf" srcId="{77E5CFB3-EB51-4A9B-86D2-D68C7F7B6161}" destId="{8B5CC4C1-AA08-4BC7-944C-E352336A6715}" srcOrd="3" destOrd="0" presId="urn:microsoft.com/office/officeart/2018/2/layout/IconVerticalSolidList"/>
    <dgm:cxn modelId="{BA5B6A42-1B21-4657-9207-30FFA8BFD807}" type="presParOf" srcId="{77E5CFB3-EB51-4A9B-86D2-D68C7F7B6161}" destId="{8C9E059A-B972-41ED-A6A7-0195C248EBE3}" srcOrd="4" destOrd="0" presId="urn:microsoft.com/office/officeart/2018/2/layout/IconVerticalSolidList"/>
    <dgm:cxn modelId="{CDEF011A-F2F9-4DC9-9418-ACFF8C8F7968}" type="presParOf" srcId="{8C9E059A-B972-41ED-A6A7-0195C248EBE3}" destId="{B47549E7-9971-4B9C-8F65-5507B922BE1D}" srcOrd="0" destOrd="0" presId="urn:microsoft.com/office/officeart/2018/2/layout/IconVerticalSolidList"/>
    <dgm:cxn modelId="{1E3861B1-45CB-4AD6-B26C-F0808BF21217}" type="presParOf" srcId="{8C9E059A-B972-41ED-A6A7-0195C248EBE3}" destId="{38CA1B8E-7FBE-4783-A87C-8A99489CB000}" srcOrd="1" destOrd="0" presId="urn:microsoft.com/office/officeart/2018/2/layout/IconVerticalSolidList"/>
    <dgm:cxn modelId="{C23E1502-9E72-4D2B-97F0-8A7073F24660}" type="presParOf" srcId="{8C9E059A-B972-41ED-A6A7-0195C248EBE3}" destId="{F57A28C0-2DBB-4E45-A71E-582E1AF59454}" srcOrd="2" destOrd="0" presId="urn:microsoft.com/office/officeart/2018/2/layout/IconVerticalSolidList"/>
    <dgm:cxn modelId="{16745BE3-B48F-4765-9AC6-3E550AD5CAD3}" type="presParOf" srcId="{8C9E059A-B972-41ED-A6A7-0195C248EBE3}" destId="{8BA762CF-995E-4D48-A504-E9F6158F9F3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C613B8-8C70-413B-9B24-188E039239C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BBC24F8-811E-45DD-966D-B822ED9836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dirty="0">
              <a:latin typeface="Avenir Next LT Pro" panose="020B0504020202020204" pitchFamily="34" charset="77"/>
            </a:rPr>
            <a:t>Housing Rehabilitation</a:t>
          </a:r>
        </a:p>
      </dgm:t>
    </dgm:pt>
    <dgm:pt modelId="{221A9CE8-2C76-4C65-A9ED-7BEA8A22835D}" type="parTrans" cxnId="{1294FD89-0B06-418D-8631-832BD8FE6EBF}">
      <dgm:prSet/>
      <dgm:spPr/>
      <dgm:t>
        <a:bodyPr/>
        <a:lstStyle/>
        <a:p>
          <a:endParaRPr lang="en-US" sz="2400" b="0" i="0">
            <a:latin typeface="Avenir Next LT Pro" panose="020B0504020202020204" pitchFamily="34" charset="77"/>
          </a:endParaRPr>
        </a:p>
      </dgm:t>
    </dgm:pt>
    <dgm:pt modelId="{67D52767-6FB1-42B9-BCB7-8AE8AF550F47}" type="sibTrans" cxnId="{1294FD89-0B06-418D-8631-832BD8FE6EBF}">
      <dgm:prSet/>
      <dgm:spPr/>
      <dgm:t>
        <a:bodyPr/>
        <a:lstStyle/>
        <a:p>
          <a:endParaRPr lang="en-US" b="0" i="0">
            <a:latin typeface="Avenir Next LT Pro" panose="020B0504020202020204" pitchFamily="34" charset="77"/>
          </a:endParaRPr>
        </a:p>
      </dgm:t>
    </dgm:pt>
    <dgm:pt modelId="{A50D0C62-FF3C-49D4-88AA-0BF0E8C4B8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dirty="0">
              <a:latin typeface="Avenir Next LT Pro" panose="020B0504020202020204" pitchFamily="34" charset="77"/>
            </a:rPr>
            <a:t>Homeownership Assistance</a:t>
          </a:r>
        </a:p>
      </dgm:t>
    </dgm:pt>
    <dgm:pt modelId="{6E7A034A-3F11-4408-A15F-7EC7FB2706B6}" type="parTrans" cxnId="{C6A9E367-DE72-4FEC-B57F-6103649144A4}">
      <dgm:prSet/>
      <dgm:spPr/>
      <dgm:t>
        <a:bodyPr/>
        <a:lstStyle/>
        <a:p>
          <a:endParaRPr lang="en-US" sz="2400" b="0" i="0">
            <a:latin typeface="Avenir Next LT Pro" panose="020B0504020202020204" pitchFamily="34" charset="77"/>
          </a:endParaRPr>
        </a:p>
      </dgm:t>
    </dgm:pt>
    <dgm:pt modelId="{83EFAFFB-B455-4B03-B5D4-971B162E189B}" type="sibTrans" cxnId="{C6A9E367-DE72-4FEC-B57F-6103649144A4}">
      <dgm:prSet/>
      <dgm:spPr/>
      <dgm:t>
        <a:bodyPr/>
        <a:lstStyle/>
        <a:p>
          <a:endParaRPr lang="en-US" b="0" i="0">
            <a:latin typeface="Avenir Next LT Pro" panose="020B0504020202020204" pitchFamily="34" charset="77"/>
          </a:endParaRPr>
        </a:p>
      </dgm:t>
    </dgm:pt>
    <dgm:pt modelId="{6CCBEACF-6B09-49FD-B43E-02C174761C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dirty="0">
              <a:latin typeface="Avenir Next LT Pro" panose="020B0504020202020204" pitchFamily="34" charset="77"/>
            </a:rPr>
            <a:t>Public Facilities and Improvements</a:t>
          </a:r>
        </a:p>
      </dgm:t>
    </dgm:pt>
    <dgm:pt modelId="{CBA53E67-7924-4827-B782-5CCA2C3AB522}" type="parTrans" cxnId="{3F891166-7F31-406F-95DB-B54B1C5C139A}">
      <dgm:prSet/>
      <dgm:spPr/>
      <dgm:t>
        <a:bodyPr/>
        <a:lstStyle/>
        <a:p>
          <a:endParaRPr lang="en-US" sz="2400" b="0" i="0">
            <a:latin typeface="Avenir Next LT Pro" panose="020B0504020202020204" pitchFamily="34" charset="77"/>
          </a:endParaRPr>
        </a:p>
      </dgm:t>
    </dgm:pt>
    <dgm:pt modelId="{A7A27356-17FD-4B45-8922-3F3D2236BCD4}" type="sibTrans" cxnId="{3F891166-7F31-406F-95DB-B54B1C5C139A}">
      <dgm:prSet/>
      <dgm:spPr/>
      <dgm:t>
        <a:bodyPr/>
        <a:lstStyle/>
        <a:p>
          <a:endParaRPr lang="en-US" b="0" i="0">
            <a:latin typeface="Avenir Next LT Pro" panose="020B0504020202020204" pitchFamily="34" charset="77"/>
          </a:endParaRPr>
        </a:p>
      </dgm:t>
    </dgm:pt>
    <dgm:pt modelId="{B0A35AA9-8E53-4031-ABA2-39818D4349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dirty="0">
              <a:latin typeface="Avenir Next LT Pro" panose="020B0504020202020204" pitchFamily="34" charset="77"/>
            </a:rPr>
            <a:t>Blight Removal Demolition/Site Preparation</a:t>
          </a:r>
        </a:p>
      </dgm:t>
    </dgm:pt>
    <dgm:pt modelId="{19DB4385-6DBE-4503-8866-17B9A2AFB4DC}" type="parTrans" cxnId="{D29E9B14-8751-41DC-9D50-E6E5A0AC006B}">
      <dgm:prSet/>
      <dgm:spPr/>
      <dgm:t>
        <a:bodyPr/>
        <a:lstStyle/>
        <a:p>
          <a:endParaRPr lang="en-US" sz="2400" b="0" i="0">
            <a:latin typeface="Avenir Next LT Pro" panose="020B0504020202020204" pitchFamily="34" charset="77"/>
          </a:endParaRPr>
        </a:p>
      </dgm:t>
    </dgm:pt>
    <dgm:pt modelId="{2C68B787-6C58-4F1C-9B5B-8FEE4EA95861}" type="sibTrans" cxnId="{D29E9B14-8751-41DC-9D50-E6E5A0AC006B}">
      <dgm:prSet/>
      <dgm:spPr/>
      <dgm:t>
        <a:bodyPr/>
        <a:lstStyle/>
        <a:p>
          <a:endParaRPr lang="en-US" b="0" i="0">
            <a:latin typeface="Avenir Next LT Pro" panose="020B0504020202020204" pitchFamily="34" charset="77"/>
          </a:endParaRPr>
        </a:p>
      </dgm:t>
    </dgm:pt>
    <dgm:pt modelId="{C182C4EE-F205-4575-8DC1-5DDA12CB85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dirty="0">
              <a:latin typeface="Avenir Next LT Pro" panose="020B0504020202020204" pitchFamily="34" charset="77"/>
            </a:rPr>
            <a:t>Code Enforcement</a:t>
          </a:r>
        </a:p>
      </dgm:t>
    </dgm:pt>
    <dgm:pt modelId="{3D7FAF07-A0D0-42A6-88C6-31E820B11BCB}" type="parTrans" cxnId="{945536F5-BA1E-48AB-B449-8D50D6555C41}">
      <dgm:prSet/>
      <dgm:spPr/>
      <dgm:t>
        <a:bodyPr/>
        <a:lstStyle/>
        <a:p>
          <a:endParaRPr lang="en-US" sz="2400" b="0" i="0">
            <a:latin typeface="Avenir Next LT Pro" panose="020B0504020202020204" pitchFamily="34" charset="77"/>
          </a:endParaRPr>
        </a:p>
      </dgm:t>
    </dgm:pt>
    <dgm:pt modelId="{AC6721D4-51D9-4E80-AB4D-F720C969DA70}" type="sibTrans" cxnId="{945536F5-BA1E-48AB-B449-8D50D6555C41}">
      <dgm:prSet/>
      <dgm:spPr/>
      <dgm:t>
        <a:bodyPr/>
        <a:lstStyle/>
        <a:p>
          <a:endParaRPr lang="en-US" b="0" i="0">
            <a:latin typeface="Avenir Next LT Pro" panose="020B0504020202020204" pitchFamily="34" charset="77"/>
          </a:endParaRPr>
        </a:p>
      </dgm:t>
    </dgm:pt>
    <dgm:pt modelId="{A0896D61-B038-4EBF-9A34-6DA6EADA5E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dirty="0">
              <a:latin typeface="Avenir Next LT Pro" panose="020B0504020202020204" pitchFamily="34" charset="77"/>
            </a:rPr>
            <a:t>Economic Development</a:t>
          </a:r>
        </a:p>
      </dgm:t>
    </dgm:pt>
    <dgm:pt modelId="{F6063C17-A575-4145-BD43-4C937A9F8CDD}" type="parTrans" cxnId="{90A9602C-5D61-4880-B831-B8B0A1B57EF0}">
      <dgm:prSet/>
      <dgm:spPr/>
      <dgm:t>
        <a:bodyPr/>
        <a:lstStyle/>
        <a:p>
          <a:endParaRPr lang="en-US" sz="2400" b="0" i="0">
            <a:latin typeface="Avenir Next LT Pro" panose="020B0504020202020204" pitchFamily="34" charset="77"/>
          </a:endParaRPr>
        </a:p>
      </dgm:t>
    </dgm:pt>
    <dgm:pt modelId="{7489B623-1637-43C4-A453-0C0A9546F5B0}" type="sibTrans" cxnId="{90A9602C-5D61-4880-B831-B8B0A1B57EF0}">
      <dgm:prSet/>
      <dgm:spPr/>
      <dgm:t>
        <a:bodyPr/>
        <a:lstStyle/>
        <a:p>
          <a:endParaRPr lang="en-US" b="0" i="0">
            <a:latin typeface="Avenir Next LT Pro" panose="020B0504020202020204" pitchFamily="34" charset="77"/>
          </a:endParaRPr>
        </a:p>
      </dgm:t>
    </dgm:pt>
    <dgm:pt modelId="{F17B1026-CDA9-4722-B2A8-936CB98E04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dirty="0">
              <a:latin typeface="Avenir Next LT Pro" panose="020B0504020202020204" pitchFamily="34" charset="77"/>
            </a:rPr>
            <a:t>Acquisition / Disposition of Real Property</a:t>
          </a:r>
        </a:p>
      </dgm:t>
    </dgm:pt>
    <dgm:pt modelId="{C8E454EA-F009-4DC5-B573-38BFF1F0A467}" type="parTrans" cxnId="{48143F9A-76B2-48F7-A2D6-D513D2A02DB0}">
      <dgm:prSet/>
      <dgm:spPr/>
      <dgm:t>
        <a:bodyPr/>
        <a:lstStyle/>
        <a:p>
          <a:endParaRPr lang="en-US" sz="2400" b="0" i="0">
            <a:latin typeface="Avenir Next LT Pro" panose="020B0504020202020204" pitchFamily="34" charset="77"/>
          </a:endParaRPr>
        </a:p>
      </dgm:t>
    </dgm:pt>
    <dgm:pt modelId="{D2C1D928-5927-4881-8B0F-8A79BCFB1DF6}" type="sibTrans" cxnId="{48143F9A-76B2-48F7-A2D6-D513D2A02DB0}">
      <dgm:prSet/>
      <dgm:spPr/>
      <dgm:t>
        <a:bodyPr/>
        <a:lstStyle/>
        <a:p>
          <a:endParaRPr lang="en-US" b="0" i="0">
            <a:latin typeface="Avenir Next LT Pro" panose="020B0504020202020204" pitchFamily="34" charset="77"/>
          </a:endParaRPr>
        </a:p>
      </dgm:t>
    </dgm:pt>
    <dgm:pt modelId="{122ACBE6-7FF2-4F81-8E83-3184D59971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dirty="0">
              <a:latin typeface="Avenir Next LT Pro" panose="020B0504020202020204" pitchFamily="34" charset="77"/>
            </a:rPr>
            <a:t>Public Services</a:t>
          </a:r>
        </a:p>
      </dgm:t>
    </dgm:pt>
    <dgm:pt modelId="{E61FE8ED-8B74-4597-8C96-27A3D793B893}" type="parTrans" cxnId="{FFDE975D-DFBE-4DC6-AD37-7E805E6FDA95}">
      <dgm:prSet/>
      <dgm:spPr/>
      <dgm:t>
        <a:bodyPr/>
        <a:lstStyle/>
        <a:p>
          <a:endParaRPr lang="en-US" sz="2400" b="0" i="0">
            <a:latin typeface="Avenir Next LT Pro" panose="020B0504020202020204" pitchFamily="34" charset="77"/>
          </a:endParaRPr>
        </a:p>
      </dgm:t>
    </dgm:pt>
    <dgm:pt modelId="{0F6117CF-751F-4D13-89CB-B251AC2B18D9}" type="sibTrans" cxnId="{FFDE975D-DFBE-4DC6-AD37-7E805E6FDA95}">
      <dgm:prSet/>
      <dgm:spPr/>
      <dgm:t>
        <a:bodyPr/>
        <a:lstStyle/>
        <a:p>
          <a:endParaRPr lang="en-US" b="0" i="0">
            <a:latin typeface="Avenir Next LT Pro" panose="020B0504020202020204" pitchFamily="34" charset="77"/>
          </a:endParaRPr>
        </a:p>
      </dgm:t>
    </dgm:pt>
    <dgm:pt modelId="{4B889B5B-73B7-4946-8125-32D43CC035AE}" type="pres">
      <dgm:prSet presAssocID="{F4C613B8-8C70-413B-9B24-188E039239C2}" presName="vert0" presStyleCnt="0">
        <dgm:presLayoutVars>
          <dgm:dir/>
          <dgm:animOne val="branch"/>
          <dgm:animLvl val="lvl"/>
        </dgm:presLayoutVars>
      </dgm:prSet>
      <dgm:spPr/>
    </dgm:pt>
    <dgm:pt modelId="{3BB35F9B-A57C-43F7-A848-B9879D564C8B}" type="pres">
      <dgm:prSet presAssocID="{0BBC24F8-811E-45DD-966D-B822ED9836F6}" presName="thickLine" presStyleLbl="alignNode1" presStyleIdx="0" presStyleCnt="8"/>
      <dgm:spPr/>
    </dgm:pt>
    <dgm:pt modelId="{FF5D4AD4-38F7-462C-B888-4DADC74CD9DA}" type="pres">
      <dgm:prSet presAssocID="{0BBC24F8-811E-45DD-966D-B822ED9836F6}" presName="horz1" presStyleCnt="0"/>
      <dgm:spPr/>
    </dgm:pt>
    <dgm:pt modelId="{C2256976-B419-4BAD-BECD-402D80CD97D0}" type="pres">
      <dgm:prSet presAssocID="{0BBC24F8-811E-45DD-966D-B822ED9836F6}" presName="tx1" presStyleLbl="revTx" presStyleIdx="0" presStyleCnt="8"/>
      <dgm:spPr/>
    </dgm:pt>
    <dgm:pt modelId="{CB528DC5-B14C-43EC-8A16-CF19C506ADD9}" type="pres">
      <dgm:prSet presAssocID="{0BBC24F8-811E-45DD-966D-B822ED9836F6}" presName="vert1" presStyleCnt="0"/>
      <dgm:spPr/>
    </dgm:pt>
    <dgm:pt modelId="{69B2157A-C17F-48D2-842E-5F3F6DDAE76D}" type="pres">
      <dgm:prSet presAssocID="{A50D0C62-FF3C-49D4-88AA-0BF0E8C4B840}" presName="thickLine" presStyleLbl="alignNode1" presStyleIdx="1" presStyleCnt="8"/>
      <dgm:spPr/>
    </dgm:pt>
    <dgm:pt modelId="{B7B80509-CADE-4024-BBE0-20A66C460D51}" type="pres">
      <dgm:prSet presAssocID="{A50D0C62-FF3C-49D4-88AA-0BF0E8C4B840}" presName="horz1" presStyleCnt="0"/>
      <dgm:spPr/>
    </dgm:pt>
    <dgm:pt modelId="{71B1E570-F0D1-4582-8766-808E1D7582D2}" type="pres">
      <dgm:prSet presAssocID="{A50D0C62-FF3C-49D4-88AA-0BF0E8C4B840}" presName="tx1" presStyleLbl="revTx" presStyleIdx="1" presStyleCnt="8"/>
      <dgm:spPr/>
    </dgm:pt>
    <dgm:pt modelId="{F8B67A6A-8B99-486B-ACD8-B38582F521B5}" type="pres">
      <dgm:prSet presAssocID="{A50D0C62-FF3C-49D4-88AA-0BF0E8C4B840}" presName="vert1" presStyleCnt="0"/>
      <dgm:spPr/>
    </dgm:pt>
    <dgm:pt modelId="{E9DE3A9B-DD29-4944-AEFE-D0565AC4CE95}" type="pres">
      <dgm:prSet presAssocID="{6CCBEACF-6B09-49FD-B43E-02C174761C0B}" presName="thickLine" presStyleLbl="alignNode1" presStyleIdx="2" presStyleCnt="8"/>
      <dgm:spPr/>
    </dgm:pt>
    <dgm:pt modelId="{019E88F1-78A8-47D9-AE27-CDFB4C8B57C9}" type="pres">
      <dgm:prSet presAssocID="{6CCBEACF-6B09-49FD-B43E-02C174761C0B}" presName="horz1" presStyleCnt="0"/>
      <dgm:spPr/>
    </dgm:pt>
    <dgm:pt modelId="{8437917D-C877-48E3-A0F5-4D74F1276592}" type="pres">
      <dgm:prSet presAssocID="{6CCBEACF-6B09-49FD-B43E-02C174761C0B}" presName="tx1" presStyleLbl="revTx" presStyleIdx="2" presStyleCnt="8"/>
      <dgm:spPr/>
    </dgm:pt>
    <dgm:pt modelId="{6230C61E-2032-43E7-BC2F-718A317878C9}" type="pres">
      <dgm:prSet presAssocID="{6CCBEACF-6B09-49FD-B43E-02C174761C0B}" presName="vert1" presStyleCnt="0"/>
      <dgm:spPr/>
    </dgm:pt>
    <dgm:pt modelId="{CB6ED0F4-D718-49A0-8E9E-706360952971}" type="pres">
      <dgm:prSet presAssocID="{B0A35AA9-8E53-4031-ABA2-39818D4349FE}" presName="thickLine" presStyleLbl="alignNode1" presStyleIdx="3" presStyleCnt="8"/>
      <dgm:spPr/>
    </dgm:pt>
    <dgm:pt modelId="{414E025B-3988-4E5D-870B-A282F15A8158}" type="pres">
      <dgm:prSet presAssocID="{B0A35AA9-8E53-4031-ABA2-39818D4349FE}" presName="horz1" presStyleCnt="0"/>
      <dgm:spPr/>
    </dgm:pt>
    <dgm:pt modelId="{6282D42B-05BD-4D7C-A5CB-DECCB8C92D31}" type="pres">
      <dgm:prSet presAssocID="{B0A35AA9-8E53-4031-ABA2-39818D4349FE}" presName="tx1" presStyleLbl="revTx" presStyleIdx="3" presStyleCnt="8"/>
      <dgm:spPr/>
    </dgm:pt>
    <dgm:pt modelId="{424D8409-5EB2-4DE1-99E5-7FFE6A07EC71}" type="pres">
      <dgm:prSet presAssocID="{B0A35AA9-8E53-4031-ABA2-39818D4349FE}" presName="vert1" presStyleCnt="0"/>
      <dgm:spPr/>
    </dgm:pt>
    <dgm:pt modelId="{CFF39DD3-8A56-4958-8675-9B32DA01AB20}" type="pres">
      <dgm:prSet presAssocID="{C182C4EE-F205-4575-8DC1-5DDA12CB8551}" presName="thickLine" presStyleLbl="alignNode1" presStyleIdx="4" presStyleCnt="8"/>
      <dgm:spPr/>
    </dgm:pt>
    <dgm:pt modelId="{5544FAC5-1D65-4CAB-958F-923C789C39A8}" type="pres">
      <dgm:prSet presAssocID="{C182C4EE-F205-4575-8DC1-5DDA12CB8551}" presName="horz1" presStyleCnt="0"/>
      <dgm:spPr/>
    </dgm:pt>
    <dgm:pt modelId="{BE571051-9743-4875-AFC1-4C4DC902BB20}" type="pres">
      <dgm:prSet presAssocID="{C182C4EE-F205-4575-8DC1-5DDA12CB8551}" presName="tx1" presStyleLbl="revTx" presStyleIdx="4" presStyleCnt="8"/>
      <dgm:spPr/>
    </dgm:pt>
    <dgm:pt modelId="{DECD89CA-3F31-4847-BE31-7306AC67BABE}" type="pres">
      <dgm:prSet presAssocID="{C182C4EE-F205-4575-8DC1-5DDA12CB8551}" presName="vert1" presStyleCnt="0"/>
      <dgm:spPr/>
    </dgm:pt>
    <dgm:pt modelId="{7D62A3EB-70B7-490A-8DE6-FDB543D714EA}" type="pres">
      <dgm:prSet presAssocID="{A0896D61-B038-4EBF-9A34-6DA6EADA5E4F}" presName="thickLine" presStyleLbl="alignNode1" presStyleIdx="5" presStyleCnt="8"/>
      <dgm:spPr/>
    </dgm:pt>
    <dgm:pt modelId="{8B6CDB91-A5C1-470D-836C-D3E230E1FA1F}" type="pres">
      <dgm:prSet presAssocID="{A0896D61-B038-4EBF-9A34-6DA6EADA5E4F}" presName="horz1" presStyleCnt="0"/>
      <dgm:spPr/>
    </dgm:pt>
    <dgm:pt modelId="{19FD4361-65DC-44B6-A5CF-CA34954C5657}" type="pres">
      <dgm:prSet presAssocID="{A0896D61-B038-4EBF-9A34-6DA6EADA5E4F}" presName="tx1" presStyleLbl="revTx" presStyleIdx="5" presStyleCnt="8"/>
      <dgm:spPr/>
    </dgm:pt>
    <dgm:pt modelId="{E1440580-2C7F-4C70-8338-D84D59E9C684}" type="pres">
      <dgm:prSet presAssocID="{A0896D61-B038-4EBF-9A34-6DA6EADA5E4F}" presName="vert1" presStyleCnt="0"/>
      <dgm:spPr/>
    </dgm:pt>
    <dgm:pt modelId="{13F98720-1B70-453F-87C8-64FBBA585E41}" type="pres">
      <dgm:prSet presAssocID="{F17B1026-CDA9-4722-B2A8-936CB98E0442}" presName="thickLine" presStyleLbl="alignNode1" presStyleIdx="6" presStyleCnt="8"/>
      <dgm:spPr/>
    </dgm:pt>
    <dgm:pt modelId="{EF094F05-C42E-4835-AE31-4BE55D7CCCEA}" type="pres">
      <dgm:prSet presAssocID="{F17B1026-CDA9-4722-B2A8-936CB98E0442}" presName="horz1" presStyleCnt="0"/>
      <dgm:spPr/>
    </dgm:pt>
    <dgm:pt modelId="{488B4BBB-1B99-4919-87DB-FCC1491085C3}" type="pres">
      <dgm:prSet presAssocID="{F17B1026-CDA9-4722-B2A8-936CB98E0442}" presName="tx1" presStyleLbl="revTx" presStyleIdx="6" presStyleCnt="8"/>
      <dgm:spPr/>
    </dgm:pt>
    <dgm:pt modelId="{701F68E8-A364-4289-B897-6DC55539A237}" type="pres">
      <dgm:prSet presAssocID="{F17B1026-CDA9-4722-B2A8-936CB98E0442}" presName="vert1" presStyleCnt="0"/>
      <dgm:spPr/>
    </dgm:pt>
    <dgm:pt modelId="{7C828E17-FED3-429E-B08D-F688E6536B0B}" type="pres">
      <dgm:prSet presAssocID="{122ACBE6-7FF2-4F81-8E83-3184D599712F}" presName="thickLine" presStyleLbl="alignNode1" presStyleIdx="7" presStyleCnt="8"/>
      <dgm:spPr/>
    </dgm:pt>
    <dgm:pt modelId="{6E935C1D-08B3-4448-861D-4E3E08756FA8}" type="pres">
      <dgm:prSet presAssocID="{122ACBE6-7FF2-4F81-8E83-3184D599712F}" presName="horz1" presStyleCnt="0"/>
      <dgm:spPr/>
    </dgm:pt>
    <dgm:pt modelId="{3405C7CB-A8D4-47A5-A09E-5119E57DE7BA}" type="pres">
      <dgm:prSet presAssocID="{122ACBE6-7FF2-4F81-8E83-3184D599712F}" presName="tx1" presStyleLbl="revTx" presStyleIdx="7" presStyleCnt="8"/>
      <dgm:spPr/>
    </dgm:pt>
    <dgm:pt modelId="{7BEA6EA6-5601-45D0-9CEA-4BF5576E13D9}" type="pres">
      <dgm:prSet presAssocID="{122ACBE6-7FF2-4F81-8E83-3184D599712F}" presName="vert1" presStyleCnt="0"/>
      <dgm:spPr/>
    </dgm:pt>
  </dgm:ptLst>
  <dgm:cxnLst>
    <dgm:cxn modelId="{D29E9B14-8751-41DC-9D50-E6E5A0AC006B}" srcId="{F4C613B8-8C70-413B-9B24-188E039239C2}" destId="{B0A35AA9-8E53-4031-ABA2-39818D4349FE}" srcOrd="3" destOrd="0" parTransId="{19DB4385-6DBE-4503-8866-17B9A2AFB4DC}" sibTransId="{2C68B787-6C58-4F1C-9B5B-8FEE4EA95861}"/>
    <dgm:cxn modelId="{FB399118-EF5A-4AA7-BD85-B9E536150CA2}" type="presOf" srcId="{F17B1026-CDA9-4722-B2A8-936CB98E0442}" destId="{488B4BBB-1B99-4919-87DB-FCC1491085C3}" srcOrd="0" destOrd="0" presId="urn:microsoft.com/office/officeart/2008/layout/LinedList"/>
    <dgm:cxn modelId="{90A9602C-5D61-4880-B831-B8B0A1B57EF0}" srcId="{F4C613B8-8C70-413B-9B24-188E039239C2}" destId="{A0896D61-B038-4EBF-9A34-6DA6EADA5E4F}" srcOrd="5" destOrd="0" parTransId="{F6063C17-A575-4145-BD43-4C937A9F8CDD}" sibTransId="{7489B623-1637-43C4-A453-0C0A9546F5B0}"/>
    <dgm:cxn modelId="{FFDE975D-DFBE-4DC6-AD37-7E805E6FDA95}" srcId="{F4C613B8-8C70-413B-9B24-188E039239C2}" destId="{122ACBE6-7FF2-4F81-8E83-3184D599712F}" srcOrd="7" destOrd="0" parTransId="{E61FE8ED-8B74-4597-8C96-27A3D793B893}" sibTransId="{0F6117CF-751F-4D13-89CB-B251AC2B18D9}"/>
    <dgm:cxn modelId="{CE9FF05E-6E62-4F13-AE99-956145C2418F}" type="presOf" srcId="{0BBC24F8-811E-45DD-966D-B822ED9836F6}" destId="{C2256976-B419-4BAD-BECD-402D80CD97D0}" srcOrd="0" destOrd="0" presId="urn:microsoft.com/office/officeart/2008/layout/LinedList"/>
    <dgm:cxn modelId="{3F891166-7F31-406F-95DB-B54B1C5C139A}" srcId="{F4C613B8-8C70-413B-9B24-188E039239C2}" destId="{6CCBEACF-6B09-49FD-B43E-02C174761C0B}" srcOrd="2" destOrd="0" parTransId="{CBA53E67-7924-4827-B782-5CCA2C3AB522}" sibTransId="{A7A27356-17FD-4B45-8922-3F3D2236BCD4}"/>
    <dgm:cxn modelId="{C6A9E367-DE72-4FEC-B57F-6103649144A4}" srcId="{F4C613B8-8C70-413B-9B24-188E039239C2}" destId="{A50D0C62-FF3C-49D4-88AA-0BF0E8C4B840}" srcOrd="1" destOrd="0" parTransId="{6E7A034A-3F11-4408-A15F-7EC7FB2706B6}" sibTransId="{83EFAFFB-B455-4B03-B5D4-971B162E189B}"/>
    <dgm:cxn modelId="{05D23880-2C9F-43B3-A6E8-3F2C15B7F922}" type="presOf" srcId="{B0A35AA9-8E53-4031-ABA2-39818D4349FE}" destId="{6282D42B-05BD-4D7C-A5CB-DECCB8C92D31}" srcOrd="0" destOrd="0" presId="urn:microsoft.com/office/officeart/2008/layout/LinedList"/>
    <dgm:cxn modelId="{5470E487-B2E6-49A3-8D94-34836A653F32}" type="presOf" srcId="{C182C4EE-F205-4575-8DC1-5DDA12CB8551}" destId="{BE571051-9743-4875-AFC1-4C4DC902BB20}" srcOrd="0" destOrd="0" presId="urn:microsoft.com/office/officeart/2008/layout/LinedList"/>
    <dgm:cxn modelId="{1294FD89-0B06-418D-8631-832BD8FE6EBF}" srcId="{F4C613B8-8C70-413B-9B24-188E039239C2}" destId="{0BBC24F8-811E-45DD-966D-B822ED9836F6}" srcOrd="0" destOrd="0" parTransId="{221A9CE8-2C76-4C65-A9ED-7BEA8A22835D}" sibTransId="{67D52767-6FB1-42B9-BCB7-8AE8AF550F47}"/>
    <dgm:cxn modelId="{48143F9A-76B2-48F7-A2D6-D513D2A02DB0}" srcId="{F4C613B8-8C70-413B-9B24-188E039239C2}" destId="{F17B1026-CDA9-4722-B2A8-936CB98E0442}" srcOrd="6" destOrd="0" parTransId="{C8E454EA-F009-4DC5-B573-38BFF1F0A467}" sibTransId="{D2C1D928-5927-4881-8B0F-8A79BCFB1DF6}"/>
    <dgm:cxn modelId="{456E75A1-7AB8-4207-8590-7B17023A08EA}" type="presOf" srcId="{6CCBEACF-6B09-49FD-B43E-02C174761C0B}" destId="{8437917D-C877-48E3-A0F5-4D74F1276592}" srcOrd="0" destOrd="0" presId="urn:microsoft.com/office/officeart/2008/layout/LinedList"/>
    <dgm:cxn modelId="{0D2BE1B9-6D08-4568-9BBD-DEB5401169B7}" type="presOf" srcId="{F4C613B8-8C70-413B-9B24-188E039239C2}" destId="{4B889B5B-73B7-4946-8125-32D43CC035AE}" srcOrd="0" destOrd="0" presId="urn:microsoft.com/office/officeart/2008/layout/LinedList"/>
    <dgm:cxn modelId="{48B771C9-66EC-4A13-A6A0-645CA87901A3}" type="presOf" srcId="{A50D0C62-FF3C-49D4-88AA-0BF0E8C4B840}" destId="{71B1E570-F0D1-4582-8766-808E1D7582D2}" srcOrd="0" destOrd="0" presId="urn:microsoft.com/office/officeart/2008/layout/LinedList"/>
    <dgm:cxn modelId="{7A589DCE-5A8F-495B-B336-7BD0821ED3F0}" type="presOf" srcId="{122ACBE6-7FF2-4F81-8E83-3184D599712F}" destId="{3405C7CB-A8D4-47A5-A09E-5119E57DE7BA}" srcOrd="0" destOrd="0" presId="urn:microsoft.com/office/officeart/2008/layout/LinedList"/>
    <dgm:cxn modelId="{945536F5-BA1E-48AB-B449-8D50D6555C41}" srcId="{F4C613B8-8C70-413B-9B24-188E039239C2}" destId="{C182C4EE-F205-4575-8DC1-5DDA12CB8551}" srcOrd="4" destOrd="0" parTransId="{3D7FAF07-A0D0-42A6-88C6-31E820B11BCB}" sibTransId="{AC6721D4-51D9-4E80-AB4D-F720C969DA70}"/>
    <dgm:cxn modelId="{55FDBEF8-6FC8-40E4-8443-C516F26A2443}" type="presOf" srcId="{A0896D61-B038-4EBF-9A34-6DA6EADA5E4F}" destId="{19FD4361-65DC-44B6-A5CF-CA34954C5657}" srcOrd="0" destOrd="0" presId="urn:microsoft.com/office/officeart/2008/layout/LinedList"/>
    <dgm:cxn modelId="{457C2527-5D58-430A-BD0E-DAC897B355B1}" type="presParOf" srcId="{4B889B5B-73B7-4946-8125-32D43CC035AE}" destId="{3BB35F9B-A57C-43F7-A848-B9879D564C8B}" srcOrd="0" destOrd="0" presId="urn:microsoft.com/office/officeart/2008/layout/LinedList"/>
    <dgm:cxn modelId="{8AC65B24-7583-4A45-9F9F-69794B6B4A48}" type="presParOf" srcId="{4B889B5B-73B7-4946-8125-32D43CC035AE}" destId="{FF5D4AD4-38F7-462C-B888-4DADC74CD9DA}" srcOrd="1" destOrd="0" presId="urn:microsoft.com/office/officeart/2008/layout/LinedList"/>
    <dgm:cxn modelId="{AC26645B-24E7-44E0-8798-0CD68E4A4BC4}" type="presParOf" srcId="{FF5D4AD4-38F7-462C-B888-4DADC74CD9DA}" destId="{C2256976-B419-4BAD-BECD-402D80CD97D0}" srcOrd="0" destOrd="0" presId="urn:microsoft.com/office/officeart/2008/layout/LinedList"/>
    <dgm:cxn modelId="{13B63934-E808-478C-A8B3-DB8412A88474}" type="presParOf" srcId="{FF5D4AD4-38F7-462C-B888-4DADC74CD9DA}" destId="{CB528DC5-B14C-43EC-8A16-CF19C506ADD9}" srcOrd="1" destOrd="0" presId="urn:microsoft.com/office/officeart/2008/layout/LinedList"/>
    <dgm:cxn modelId="{52B05EB6-DEC2-4926-B93B-4AD4FCDBB6D5}" type="presParOf" srcId="{4B889B5B-73B7-4946-8125-32D43CC035AE}" destId="{69B2157A-C17F-48D2-842E-5F3F6DDAE76D}" srcOrd="2" destOrd="0" presId="urn:microsoft.com/office/officeart/2008/layout/LinedList"/>
    <dgm:cxn modelId="{79111932-E272-4430-83CE-6947B6ACBD2F}" type="presParOf" srcId="{4B889B5B-73B7-4946-8125-32D43CC035AE}" destId="{B7B80509-CADE-4024-BBE0-20A66C460D51}" srcOrd="3" destOrd="0" presId="urn:microsoft.com/office/officeart/2008/layout/LinedList"/>
    <dgm:cxn modelId="{34CA21AC-53E3-4E2A-B67C-922456C52265}" type="presParOf" srcId="{B7B80509-CADE-4024-BBE0-20A66C460D51}" destId="{71B1E570-F0D1-4582-8766-808E1D7582D2}" srcOrd="0" destOrd="0" presId="urn:microsoft.com/office/officeart/2008/layout/LinedList"/>
    <dgm:cxn modelId="{71F105A8-1B28-4C57-A50A-4713AC589FEB}" type="presParOf" srcId="{B7B80509-CADE-4024-BBE0-20A66C460D51}" destId="{F8B67A6A-8B99-486B-ACD8-B38582F521B5}" srcOrd="1" destOrd="0" presId="urn:microsoft.com/office/officeart/2008/layout/LinedList"/>
    <dgm:cxn modelId="{883EC684-225B-4042-8612-BAE56C5A6F0F}" type="presParOf" srcId="{4B889B5B-73B7-4946-8125-32D43CC035AE}" destId="{E9DE3A9B-DD29-4944-AEFE-D0565AC4CE95}" srcOrd="4" destOrd="0" presId="urn:microsoft.com/office/officeart/2008/layout/LinedList"/>
    <dgm:cxn modelId="{71A4F4DE-9556-4A25-BAF0-39FB3EB789F4}" type="presParOf" srcId="{4B889B5B-73B7-4946-8125-32D43CC035AE}" destId="{019E88F1-78A8-47D9-AE27-CDFB4C8B57C9}" srcOrd="5" destOrd="0" presId="urn:microsoft.com/office/officeart/2008/layout/LinedList"/>
    <dgm:cxn modelId="{F7F3607B-2922-4E26-9798-69DF84AE5B9F}" type="presParOf" srcId="{019E88F1-78A8-47D9-AE27-CDFB4C8B57C9}" destId="{8437917D-C877-48E3-A0F5-4D74F1276592}" srcOrd="0" destOrd="0" presId="urn:microsoft.com/office/officeart/2008/layout/LinedList"/>
    <dgm:cxn modelId="{D5666BE3-7722-4957-8DA1-3DF26F5F6A1C}" type="presParOf" srcId="{019E88F1-78A8-47D9-AE27-CDFB4C8B57C9}" destId="{6230C61E-2032-43E7-BC2F-718A317878C9}" srcOrd="1" destOrd="0" presId="urn:microsoft.com/office/officeart/2008/layout/LinedList"/>
    <dgm:cxn modelId="{6E57FA36-5D08-4788-9000-A934B9C4B643}" type="presParOf" srcId="{4B889B5B-73B7-4946-8125-32D43CC035AE}" destId="{CB6ED0F4-D718-49A0-8E9E-706360952971}" srcOrd="6" destOrd="0" presId="urn:microsoft.com/office/officeart/2008/layout/LinedList"/>
    <dgm:cxn modelId="{957EE6DB-41BC-48D4-9EE6-56AD1E0111C8}" type="presParOf" srcId="{4B889B5B-73B7-4946-8125-32D43CC035AE}" destId="{414E025B-3988-4E5D-870B-A282F15A8158}" srcOrd="7" destOrd="0" presId="urn:microsoft.com/office/officeart/2008/layout/LinedList"/>
    <dgm:cxn modelId="{FC232369-A375-43DE-B1DB-0EEC76E48CED}" type="presParOf" srcId="{414E025B-3988-4E5D-870B-A282F15A8158}" destId="{6282D42B-05BD-4D7C-A5CB-DECCB8C92D31}" srcOrd="0" destOrd="0" presId="urn:microsoft.com/office/officeart/2008/layout/LinedList"/>
    <dgm:cxn modelId="{83A2C518-5D9F-402C-9A51-8B4DBA10E1A7}" type="presParOf" srcId="{414E025B-3988-4E5D-870B-A282F15A8158}" destId="{424D8409-5EB2-4DE1-99E5-7FFE6A07EC71}" srcOrd="1" destOrd="0" presId="urn:microsoft.com/office/officeart/2008/layout/LinedList"/>
    <dgm:cxn modelId="{680C6291-7ABA-4863-90F6-28518C4507A1}" type="presParOf" srcId="{4B889B5B-73B7-4946-8125-32D43CC035AE}" destId="{CFF39DD3-8A56-4958-8675-9B32DA01AB20}" srcOrd="8" destOrd="0" presId="urn:microsoft.com/office/officeart/2008/layout/LinedList"/>
    <dgm:cxn modelId="{27E5BBED-8674-486D-A924-D30A322BE464}" type="presParOf" srcId="{4B889B5B-73B7-4946-8125-32D43CC035AE}" destId="{5544FAC5-1D65-4CAB-958F-923C789C39A8}" srcOrd="9" destOrd="0" presId="urn:microsoft.com/office/officeart/2008/layout/LinedList"/>
    <dgm:cxn modelId="{1E38F502-B6CC-4223-818C-FF1EF449D6E2}" type="presParOf" srcId="{5544FAC5-1D65-4CAB-958F-923C789C39A8}" destId="{BE571051-9743-4875-AFC1-4C4DC902BB20}" srcOrd="0" destOrd="0" presId="urn:microsoft.com/office/officeart/2008/layout/LinedList"/>
    <dgm:cxn modelId="{982EFF85-E40B-48DD-B887-4D8DF8030073}" type="presParOf" srcId="{5544FAC5-1D65-4CAB-958F-923C789C39A8}" destId="{DECD89CA-3F31-4847-BE31-7306AC67BABE}" srcOrd="1" destOrd="0" presId="urn:microsoft.com/office/officeart/2008/layout/LinedList"/>
    <dgm:cxn modelId="{910808F9-A115-4A9D-9B09-32B1A62B8BF8}" type="presParOf" srcId="{4B889B5B-73B7-4946-8125-32D43CC035AE}" destId="{7D62A3EB-70B7-490A-8DE6-FDB543D714EA}" srcOrd="10" destOrd="0" presId="urn:microsoft.com/office/officeart/2008/layout/LinedList"/>
    <dgm:cxn modelId="{5161FA0D-337F-4910-80BF-A51BE36C365D}" type="presParOf" srcId="{4B889B5B-73B7-4946-8125-32D43CC035AE}" destId="{8B6CDB91-A5C1-470D-836C-D3E230E1FA1F}" srcOrd="11" destOrd="0" presId="urn:microsoft.com/office/officeart/2008/layout/LinedList"/>
    <dgm:cxn modelId="{36DD4B72-A19F-4275-AE87-6450DE3C0422}" type="presParOf" srcId="{8B6CDB91-A5C1-470D-836C-D3E230E1FA1F}" destId="{19FD4361-65DC-44B6-A5CF-CA34954C5657}" srcOrd="0" destOrd="0" presId="urn:microsoft.com/office/officeart/2008/layout/LinedList"/>
    <dgm:cxn modelId="{2B925DD7-5218-45BE-8AF6-AAE00B545EF5}" type="presParOf" srcId="{8B6CDB91-A5C1-470D-836C-D3E230E1FA1F}" destId="{E1440580-2C7F-4C70-8338-D84D59E9C684}" srcOrd="1" destOrd="0" presId="urn:microsoft.com/office/officeart/2008/layout/LinedList"/>
    <dgm:cxn modelId="{A7F341CA-22A4-41C6-9E54-A26BFEE4912B}" type="presParOf" srcId="{4B889B5B-73B7-4946-8125-32D43CC035AE}" destId="{13F98720-1B70-453F-87C8-64FBBA585E41}" srcOrd="12" destOrd="0" presId="urn:microsoft.com/office/officeart/2008/layout/LinedList"/>
    <dgm:cxn modelId="{AD075572-16B8-4002-92CD-A572D14A4526}" type="presParOf" srcId="{4B889B5B-73B7-4946-8125-32D43CC035AE}" destId="{EF094F05-C42E-4835-AE31-4BE55D7CCCEA}" srcOrd="13" destOrd="0" presId="urn:microsoft.com/office/officeart/2008/layout/LinedList"/>
    <dgm:cxn modelId="{842E5E3C-4074-404F-A003-7B30E3E06859}" type="presParOf" srcId="{EF094F05-C42E-4835-AE31-4BE55D7CCCEA}" destId="{488B4BBB-1B99-4919-87DB-FCC1491085C3}" srcOrd="0" destOrd="0" presId="urn:microsoft.com/office/officeart/2008/layout/LinedList"/>
    <dgm:cxn modelId="{B61E3BD3-5166-40B4-9B06-20ACA5B1031F}" type="presParOf" srcId="{EF094F05-C42E-4835-AE31-4BE55D7CCCEA}" destId="{701F68E8-A364-4289-B897-6DC55539A237}" srcOrd="1" destOrd="0" presId="urn:microsoft.com/office/officeart/2008/layout/LinedList"/>
    <dgm:cxn modelId="{57DC2F82-2048-42A2-9B80-27FA813DA3BA}" type="presParOf" srcId="{4B889B5B-73B7-4946-8125-32D43CC035AE}" destId="{7C828E17-FED3-429E-B08D-F688E6536B0B}" srcOrd="14" destOrd="0" presId="urn:microsoft.com/office/officeart/2008/layout/LinedList"/>
    <dgm:cxn modelId="{93783AD9-28C4-4014-A4E9-A60EA529F431}" type="presParOf" srcId="{4B889B5B-73B7-4946-8125-32D43CC035AE}" destId="{6E935C1D-08B3-4448-861D-4E3E08756FA8}" srcOrd="15" destOrd="0" presId="urn:microsoft.com/office/officeart/2008/layout/LinedList"/>
    <dgm:cxn modelId="{B1C3F27D-706C-4161-A148-C28B9056EBD5}" type="presParOf" srcId="{6E935C1D-08B3-4448-861D-4E3E08756FA8}" destId="{3405C7CB-A8D4-47A5-A09E-5119E57DE7BA}" srcOrd="0" destOrd="0" presId="urn:microsoft.com/office/officeart/2008/layout/LinedList"/>
    <dgm:cxn modelId="{9CA04D26-7540-4AE7-8616-372F8C4FFEAC}" type="presParOf" srcId="{6E935C1D-08B3-4448-861D-4E3E08756FA8}" destId="{7BEA6EA6-5601-45D0-9CEA-4BF5576E13D9}" srcOrd="1" destOrd="0" presId="urn:microsoft.com/office/officeart/2008/layout/Lin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895258-7F9B-954F-9E7C-3D9BF1A7A43B}" type="doc">
      <dgm:prSet loTypeId="urn:microsoft.com/office/officeart/2005/8/layout/bProcess4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EB0FDC-401E-754C-9A2C-05050FA24D3B}">
      <dgm:prSet/>
      <dgm:spPr/>
      <dgm:t>
        <a:bodyPr/>
        <a:lstStyle/>
        <a:p>
          <a:r>
            <a:rPr lang="en-US" dirty="0">
              <a:latin typeface="Avenir Next LT Pro" panose="020B0504020202020204" pitchFamily="34" charset="77"/>
            </a:rPr>
            <a:t>Employment Training</a:t>
          </a:r>
        </a:p>
      </dgm:t>
    </dgm:pt>
    <dgm:pt modelId="{5F6967EF-3EA1-334C-BB39-87FA90B11316}" type="parTrans" cxnId="{25BCF38D-5591-054A-BB7F-D4D7F5FFA7ED}">
      <dgm:prSet/>
      <dgm:spPr/>
      <dgm:t>
        <a:bodyPr/>
        <a:lstStyle/>
        <a:p>
          <a:endParaRPr lang="en-US"/>
        </a:p>
      </dgm:t>
    </dgm:pt>
    <dgm:pt modelId="{53D3F40D-2895-CD49-A4C5-4DD7F861ADC1}" type="sibTrans" cxnId="{25BCF38D-5591-054A-BB7F-D4D7F5FFA7ED}">
      <dgm:prSet/>
      <dgm:spPr/>
      <dgm:t>
        <a:bodyPr/>
        <a:lstStyle/>
        <a:p>
          <a:endParaRPr lang="en-US"/>
        </a:p>
      </dgm:t>
    </dgm:pt>
    <dgm:pt modelId="{CC8AB62B-F162-6043-8ED8-F6E58A8C406E}">
      <dgm:prSet/>
      <dgm:spPr/>
      <dgm:t>
        <a:bodyPr/>
        <a:lstStyle/>
        <a:p>
          <a:r>
            <a:rPr lang="en-US" dirty="0">
              <a:latin typeface="Avenir Next LT Pro" panose="020B0504020202020204" pitchFamily="34" charset="77"/>
            </a:rPr>
            <a:t>Crime Prevention </a:t>
          </a:r>
        </a:p>
      </dgm:t>
    </dgm:pt>
    <dgm:pt modelId="{E9FB2B6E-5534-4040-8DDC-32B34E4B85A6}" type="parTrans" cxnId="{D60E5730-1ED8-BD4D-BD79-9B966B3560AE}">
      <dgm:prSet/>
      <dgm:spPr/>
      <dgm:t>
        <a:bodyPr/>
        <a:lstStyle/>
        <a:p>
          <a:endParaRPr lang="en-US"/>
        </a:p>
      </dgm:t>
    </dgm:pt>
    <dgm:pt modelId="{015C17CA-13C6-1B42-B18F-EF266FF1E812}" type="sibTrans" cxnId="{D60E5730-1ED8-BD4D-BD79-9B966B3560AE}">
      <dgm:prSet/>
      <dgm:spPr/>
      <dgm:t>
        <a:bodyPr/>
        <a:lstStyle/>
        <a:p>
          <a:endParaRPr lang="en-US"/>
        </a:p>
      </dgm:t>
    </dgm:pt>
    <dgm:pt modelId="{D975584A-D162-6742-B0E8-671591E5FCBD}">
      <dgm:prSet/>
      <dgm:spPr/>
      <dgm:t>
        <a:bodyPr/>
        <a:lstStyle/>
        <a:p>
          <a:r>
            <a:rPr lang="en-US" dirty="0">
              <a:latin typeface="Avenir Next LT Pro" panose="020B0504020202020204" pitchFamily="34" charset="77"/>
            </a:rPr>
            <a:t>Childcare </a:t>
          </a:r>
        </a:p>
      </dgm:t>
    </dgm:pt>
    <dgm:pt modelId="{DAC3FDD4-BDA1-8B4C-8379-E1F877C8CDAF}" type="parTrans" cxnId="{A421E458-B1F7-EE4A-8607-6001F49D1134}">
      <dgm:prSet/>
      <dgm:spPr/>
      <dgm:t>
        <a:bodyPr/>
        <a:lstStyle/>
        <a:p>
          <a:endParaRPr lang="en-US"/>
        </a:p>
      </dgm:t>
    </dgm:pt>
    <dgm:pt modelId="{05185DFE-441F-B145-8E7B-BA6F60D9CB9B}" type="sibTrans" cxnId="{A421E458-B1F7-EE4A-8607-6001F49D1134}">
      <dgm:prSet/>
      <dgm:spPr/>
      <dgm:t>
        <a:bodyPr/>
        <a:lstStyle/>
        <a:p>
          <a:endParaRPr lang="en-US"/>
        </a:p>
      </dgm:t>
    </dgm:pt>
    <dgm:pt modelId="{2A7EB259-FF56-DE42-B066-907C80ACEC1C}">
      <dgm:prSet/>
      <dgm:spPr/>
      <dgm:t>
        <a:bodyPr/>
        <a:lstStyle/>
        <a:p>
          <a:r>
            <a:rPr lang="en-US" dirty="0">
              <a:latin typeface="Avenir Next LT Pro" panose="020B0504020202020204" pitchFamily="34" charset="77"/>
            </a:rPr>
            <a:t>Health Care </a:t>
          </a:r>
        </a:p>
      </dgm:t>
    </dgm:pt>
    <dgm:pt modelId="{7A748149-0DB9-3242-86E3-F8E91BAE522D}" type="parTrans" cxnId="{B6EAAE25-13A6-0543-AC44-E5C304566AA4}">
      <dgm:prSet/>
      <dgm:spPr/>
      <dgm:t>
        <a:bodyPr/>
        <a:lstStyle/>
        <a:p>
          <a:endParaRPr lang="en-US"/>
        </a:p>
      </dgm:t>
    </dgm:pt>
    <dgm:pt modelId="{B699A1D4-225F-AE43-8904-627329FAA9D8}" type="sibTrans" cxnId="{B6EAAE25-13A6-0543-AC44-E5C304566AA4}">
      <dgm:prSet/>
      <dgm:spPr/>
      <dgm:t>
        <a:bodyPr/>
        <a:lstStyle/>
        <a:p>
          <a:endParaRPr lang="en-US"/>
        </a:p>
      </dgm:t>
    </dgm:pt>
    <dgm:pt modelId="{135E1604-1A9F-FC42-AC3D-50F88D3DF34C}">
      <dgm:prSet/>
      <dgm:spPr/>
      <dgm:t>
        <a:bodyPr/>
        <a:lstStyle/>
        <a:p>
          <a:r>
            <a:rPr lang="en-US" dirty="0">
              <a:latin typeface="Avenir Next LT Pro" panose="020B0504020202020204" pitchFamily="34" charset="77"/>
            </a:rPr>
            <a:t>Drug Abuse Education </a:t>
          </a:r>
        </a:p>
      </dgm:t>
    </dgm:pt>
    <dgm:pt modelId="{B8BF4A3D-F940-0D4F-8EE0-B0941C2FC8F1}" type="parTrans" cxnId="{AD8242FF-A1DF-EB4F-A8CA-A639F69CB984}">
      <dgm:prSet/>
      <dgm:spPr/>
      <dgm:t>
        <a:bodyPr/>
        <a:lstStyle/>
        <a:p>
          <a:endParaRPr lang="en-US"/>
        </a:p>
      </dgm:t>
    </dgm:pt>
    <dgm:pt modelId="{C306C112-ABD9-E242-BAE0-1552F2604740}" type="sibTrans" cxnId="{AD8242FF-A1DF-EB4F-A8CA-A639F69CB984}">
      <dgm:prSet/>
      <dgm:spPr/>
      <dgm:t>
        <a:bodyPr/>
        <a:lstStyle/>
        <a:p>
          <a:endParaRPr lang="en-US"/>
        </a:p>
      </dgm:t>
    </dgm:pt>
    <dgm:pt modelId="{9025A7DE-E1C3-794E-AE26-7909F6927D11}">
      <dgm:prSet/>
      <dgm:spPr/>
      <dgm:t>
        <a:bodyPr/>
        <a:lstStyle/>
        <a:p>
          <a:r>
            <a:rPr lang="en-US" dirty="0">
              <a:latin typeface="Avenir Next LT Pro" panose="020B0504020202020204" pitchFamily="34" charset="77"/>
            </a:rPr>
            <a:t>Fair Housing Counseling </a:t>
          </a:r>
        </a:p>
      </dgm:t>
    </dgm:pt>
    <dgm:pt modelId="{6A048874-1363-8F44-B3FC-41B1AB9F640B}" type="parTrans" cxnId="{2F86D3AA-D41B-1D4B-B605-5E55652EB550}">
      <dgm:prSet/>
      <dgm:spPr/>
      <dgm:t>
        <a:bodyPr/>
        <a:lstStyle/>
        <a:p>
          <a:endParaRPr lang="en-US"/>
        </a:p>
      </dgm:t>
    </dgm:pt>
    <dgm:pt modelId="{9BAA70E4-B6D9-414A-B31A-4ACB78F04533}" type="sibTrans" cxnId="{2F86D3AA-D41B-1D4B-B605-5E55652EB550}">
      <dgm:prSet/>
      <dgm:spPr/>
      <dgm:t>
        <a:bodyPr/>
        <a:lstStyle/>
        <a:p>
          <a:endParaRPr lang="en-US"/>
        </a:p>
      </dgm:t>
    </dgm:pt>
    <dgm:pt modelId="{3D12AD45-B81A-094F-8FE8-D6BF23AEFF9A}">
      <dgm:prSet/>
      <dgm:spPr/>
      <dgm:t>
        <a:bodyPr/>
        <a:lstStyle/>
        <a:p>
          <a:r>
            <a:rPr lang="en-US" dirty="0">
              <a:latin typeface="Avenir Next LT Pro" panose="020B0504020202020204" pitchFamily="34" charset="77"/>
            </a:rPr>
            <a:t>Energy Conservation </a:t>
          </a:r>
        </a:p>
      </dgm:t>
    </dgm:pt>
    <dgm:pt modelId="{697DCF21-F7CB-2446-B75D-EF9C69BFBF9C}" type="parTrans" cxnId="{1B5A889D-48C1-9B43-92C4-32C5923A554C}">
      <dgm:prSet/>
      <dgm:spPr/>
      <dgm:t>
        <a:bodyPr/>
        <a:lstStyle/>
        <a:p>
          <a:endParaRPr lang="en-US"/>
        </a:p>
      </dgm:t>
    </dgm:pt>
    <dgm:pt modelId="{DFDDC6FF-18D2-A144-8751-019424179B8B}" type="sibTrans" cxnId="{1B5A889D-48C1-9B43-92C4-32C5923A554C}">
      <dgm:prSet/>
      <dgm:spPr/>
      <dgm:t>
        <a:bodyPr/>
        <a:lstStyle/>
        <a:p>
          <a:endParaRPr lang="en-US"/>
        </a:p>
      </dgm:t>
    </dgm:pt>
    <dgm:pt modelId="{8045F3B4-2AE8-4A4A-8700-868D0BE373A0}">
      <dgm:prSet/>
      <dgm:spPr/>
      <dgm:t>
        <a:bodyPr/>
        <a:lstStyle/>
        <a:p>
          <a:r>
            <a:rPr lang="en-US" dirty="0">
              <a:latin typeface="Avenir Next LT Pro" panose="020B0504020202020204" pitchFamily="34" charset="77"/>
            </a:rPr>
            <a:t>Homebuyer Education</a:t>
          </a:r>
        </a:p>
      </dgm:t>
    </dgm:pt>
    <dgm:pt modelId="{4FE5B0EF-FBE4-524E-9C81-35EF4795020F}" type="parTrans" cxnId="{D78EA7C4-0BF8-9346-92D5-6ACE73414EBF}">
      <dgm:prSet/>
      <dgm:spPr/>
      <dgm:t>
        <a:bodyPr/>
        <a:lstStyle/>
        <a:p>
          <a:endParaRPr lang="en-US"/>
        </a:p>
      </dgm:t>
    </dgm:pt>
    <dgm:pt modelId="{ED2D42F1-25E7-E44E-B7A7-4239FE53BBF2}" type="sibTrans" cxnId="{D78EA7C4-0BF8-9346-92D5-6ACE73414EBF}">
      <dgm:prSet/>
      <dgm:spPr/>
      <dgm:t>
        <a:bodyPr/>
        <a:lstStyle/>
        <a:p>
          <a:endParaRPr lang="en-US"/>
        </a:p>
      </dgm:t>
    </dgm:pt>
    <dgm:pt modelId="{A7758E10-BC75-F447-86CB-7C88D4939CC8}">
      <dgm:prSet/>
      <dgm:spPr/>
      <dgm:t>
        <a:bodyPr/>
        <a:lstStyle/>
        <a:p>
          <a:r>
            <a:rPr lang="en-US" dirty="0">
              <a:latin typeface="Avenir Next LT Pro" panose="020B0504020202020204" pitchFamily="34" charset="77"/>
            </a:rPr>
            <a:t>Recreation Programs</a:t>
          </a:r>
        </a:p>
      </dgm:t>
    </dgm:pt>
    <dgm:pt modelId="{567E89EC-C9DB-FA4F-B578-E47DE51177CB}" type="parTrans" cxnId="{4E11E972-2F98-B142-BCA6-5AA9BE3F332B}">
      <dgm:prSet/>
      <dgm:spPr/>
      <dgm:t>
        <a:bodyPr/>
        <a:lstStyle/>
        <a:p>
          <a:endParaRPr lang="en-US"/>
        </a:p>
      </dgm:t>
    </dgm:pt>
    <dgm:pt modelId="{B7071B40-9195-4B4F-A37A-B542C937D355}" type="sibTrans" cxnId="{4E11E972-2F98-B142-BCA6-5AA9BE3F332B}">
      <dgm:prSet/>
      <dgm:spPr/>
      <dgm:t>
        <a:bodyPr/>
        <a:lstStyle/>
        <a:p>
          <a:endParaRPr lang="en-US"/>
        </a:p>
      </dgm:t>
    </dgm:pt>
    <dgm:pt modelId="{5695F6BC-6630-42DF-826A-A5C55F25736E}" type="pres">
      <dgm:prSet presAssocID="{65895258-7F9B-954F-9E7C-3D9BF1A7A43B}" presName="Name0" presStyleCnt="0">
        <dgm:presLayoutVars>
          <dgm:dir/>
          <dgm:resizeHandles/>
        </dgm:presLayoutVars>
      </dgm:prSet>
      <dgm:spPr/>
    </dgm:pt>
    <dgm:pt modelId="{8757B297-8E19-4D93-BC08-1971D35C5305}" type="pres">
      <dgm:prSet presAssocID="{EBEB0FDC-401E-754C-9A2C-05050FA24D3B}" presName="compNode" presStyleCnt="0"/>
      <dgm:spPr/>
    </dgm:pt>
    <dgm:pt modelId="{63D1E5F4-5F1E-42AF-AE4D-DB9ADA86673B}" type="pres">
      <dgm:prSet presAssocID="{EBEB0FDC-401E-754C-9A2C-05050FA24D3B}" presName="dummyConnPt" presStyleCnt="0"/>
      <dgm:spPr/>
    </dgm:pt>
    <dgm:pt modelId="{D9E618CF-16B9-42D9-8399-C9DE0083B23F}" type="pres">
      <dgm:prSet presAssocID="{EBEB0FDC-401E-754C-9A2C-05050FA24D3B}" presName="node" presStyleLbl="node1" presStyleIdx="0" presStyleCnt="9">
        <dgm:presLayoutVars>
          <dgm:bulletEnabled val="1"/>
        </dgm:presLayoutVars>
      </dgm:prSet>
      <dgm:spPr/>
    </dgm:pt>
    <dgm:pt modelId="{ABFFE14B-35FF-4884-BFCA-1734403D3657}" type="pres">
      <dgm:prSet presAssocID="{53D3F40D-2895-CD49-A4C5-4DD7F861ADC1}" presName="sibTrans" presStyleLbl="bgSibTrans2D1" presStyleIdx="0" presStyleCnt="8"/>
      <dgm:spPr/>
    </dgm:pt>
    <dgm:pt modelId="{4B5670C0-B10A-45AB-806B-7DE71633469F}" type="pres">
      <dgm:prSet presAssocID="{CC8AB62B-F162-6043-8ED8-F6E58A8C406E}" presName="compNode" presStyleCnt="0"/>
      <dgm:spPr/>
    </dgm:pt>
    <dgm:pt modelId="{441131C2-3580-42C5-B227-50E71F319EB6}" type="pres">
      <dgm:prSet presAssocID="{CC8AB62B-F162-6043-8ED8-F6E58A8C406E}" presName="dummyConnPt" presStyleCnt="0"/>
      <dgm:spPr/>
    </dgm:pt>
    <dgm:pt modelId="{E3A9F9AF-6A08-49F4-8AF1-D20EDC372B24}" type="pres">
      <dgm:prSet presAssocID="{CC8AB62B-F162-6043-8ED8-F6E58A8C406E}" presName="node" presStyleLbl="node1" presStyleIdx="1" presStyleCnt="9">
        <dgm:presLayoutVars>
          <dgm:bulletEnabled val="1"/>
        </dgm:presLayoutVars>
      </dgm:prSet>
      <dgm:spPr/>
    </dgm:pt>
    <dgm:pt modelId="{DD30CEE1-0E24-4BDC-86E7-789D54461DE8}" type="pres">
      <dgm:prSet presAssocID="{015C17CA-13C6-1B42-B18F-EF266FF1E812}" presName="sibTrans" presStyleLbl="bgSibTrans2D1" presStyleIdx="1" presStyleCnt="8"/>
      <dgm:spPr/>
    </dgm:pt>
    <dgm:pt modelId="{5ED1A511-49AC-472E-BE5F-CCFC5074C808}" type="pres">
      <dgm:prSet presAssocID="{D975584A-D162-6742-B0E8-671591E5FCBD}" presName="compNode" presStyleCnt="0"/>
      <dgm:spPr/>
    </dgm:pt>
    <dgm:pt modelId="{92E9048E-643B-4A69-B431-8A2EF9380EE2}" type="pres">
      <dgm:prSet presAssocID="{D975584A-D162-6742-B0E8-671591E5FCBD}" presName="dummyConnPt" presStyleCnt="0"/>
      <dgm:spPr/>
    </dgm:pt>
    <dgm:pt modelId="{D1A7C404-7160-4244-A6B7-6A98BF18E2AB}" type="pres">
      <dgm:prSet presAssocID="{D975584A-D162-6742-B0E8-671591E5FCBD}" presName="node" presStyleLbl="node1" presStyleIdx="2" presStyleCnt="9">
        <dgm:presLayoutVars>
          <dgm:bulletEnabled val="1"/>
        </dgm:presLayoutVars>
      </dgm:prSet>
      <dgm:spPr/>
    </dgm:pt>
    <dgm:pt modelId="{01F01FFD-8BBC-47CF-9D2D-B3C4C2561134}" type="pres">
      <dgm:prSet presAssocID="{05185DFE-441F-B145-8E7B-BA6F60D9CB9B}" presName="sibTrans" presStyleLbl="bgSibTrans2D1" presStyleIdx="2" presStyleCnt="8"/>
      <dgm:spPr/>
    </dgm:pt>
    <dgm:pt modelId="{1DC49722-10FF-4A2E-B17D-81584DB85690}" type="pres">
      <dgm:prSet presAssocID="{2A7EB259-FF56-DE42-B066-907C80ACEC1C}" presName="compNode" presStyleCnt="0"/>
      <dgm:spPr/>
    </dgm:pt>
    <dgm:pt modelId="{7C76D963-B216-43FA-8841-43835B6F69D8}" type="pres">
      <dgm:prSet presAssocID="{2A7EB259-FF56-DE42-B066-907C80ACEC1C}" presName="dummyConnPt" presStyleCnt="0"/>
      <dgm:spPr/>
    </dgm:pt>
    <dgm:pt modelId="{AC8EF0F1-2422-4E15-9FF8-C6B82C45C0A0}" type="pres">
      <dgm:prSet presAssocID="{2A7EB259-FF56-DE42-B066-907C80ACEC1C}" presName="node" presStyleLbl="node1" presStyleIdx="3" presStyleCnt="9">
        <dgm:presLayoutVars>
          <dgm:bulletEnabled val="1"/>
        </dgm:presLayoutVars>
      </dgm:prSet>
      <dgm:spPr/>
    </dgm:pt>
    <dgm:pt modelId="{54068515-07A1-42B4-87D5-CADF45504E06}" type="pres">
      <dgm:prSet presAssocID="{B699A1D4-225F-AE43-8904-627329FAA9D8}" presName="sibTrans" presStyleLbl="bgSibTrans2D1" presStyleIdx="3" presStyleCnt="8"/>
      <dgm:spPr/>
    </dgm:pt>
    <dgm:pt modelId="{13117339-EA1A-4E71-9D9D-338DCF00C45B}" type="pres">
      <dgm:prSet presAssocID="{135E1604-1A9F-FC42-AC3D-50F88D3DF34C}" presName="compNode" presStyleCnt="0"/>
      <dgm:spPr/>
    </dgm:pt>
    <dgm:pt modelId="{A17A1A50-A75F-4CCA-8543-DFD3FC83500F}" type="pres">
      <dgm:prSet presAssocID="{135E1604-1A9F-FC42-AC3D-50F88D3DF34C}" presName="dummyConnPt" presStyleCnt="0"/>
      <dgm:spPr/>
    </dgm:pt>
    <dgm:pt modelId="{41E8F73A-5BF7-48F6-ADAA-505669CF2FF2}" type="pres">
      <dgm:prSet presAssocID="{135E1604-1A9F-FC42-AC3D-50F88D3DF34C}" presName="node" presStyleLbl="node1" presStyleIdx="4" presStyleCnt="9">
        <dgm:presLayoutVars>
          <dgm:bulletEnabled val="1"/>
        </dgm:presLayoutVars>
      </dgm:prSet>
      <dgm:spPr/>
    </dgm:pt>
    <dgm:pt modelId="{FD4ACB44-0B7E-4E81-876A-9760455CE4BD}" type="pres">
      <dgm:prSet presAssocID="{C306C112-ABD9-E242-BAE0-1552F2604740}" presName="sibTrans" presStyleLbl="bgSibTrans2D1" presStyleIdx="4" presStyleCnt="8"/>
      <dgm:spPr/>
    </dgm:pt>
    <dgm:pt modelId="{B1F8363F-3E63-4D0D-9FB6-A61651D05C44}" type="pres">
      <dgm:prSet presAssocID="{9025A7DE-E1C3-794E-AE26-7909F6927D11}" presName="compNode" presStyleCnt="0"/>
      <dgm:spPr/>
    </dgm:pt>
    <dgm:pt modelId="{AE0B6D7B-6D02-40B1-AC94-90B0B575ED0C}" type="pres">
      <dgm:prSet presAssocID="{9025A7DE-E1C3-794E-AE26-7909F6927D11}" presName="dummyConnPt" presStyleCnt="0"/>
      <dgm:spPr/>
    </dgm:pt>
    <dgm:pt modelId="{A68F7F6D-316B-49CF-B34B-90B68899EE9F}" type="pres">
      <dgm:prSet presAssocID="{9025A7DE-E1C3-794E-AE26-7909F6927D11}" presName="node" presStyleLbl="node1" presStyleIdx="5" presStyleCnt="9">
        <dgm:presLayoutVars>
          <dgm:bulletEnabled val="1"/>
        </dgm:presLayoutVars>
      </dgm:prSet>
      <dgm:spPr/>
    </dgm:pt>
    <dgm:pt modelId="{07206B68-CCD5-4C2D-A421-2F9BB4B00C65}" type="pres">
      <dgm:prSet presAssocID="{9BAA70E4-B6D9-414A-B31A-4ACB78F04533}" presName="sibTrans" presStyleLbl="bgSibTrans2D1" presStyleIdx="5" presStyleCnt="8"/>
      <dgm:spPr/>
    </dgm:pt>
    <dgm:pt modelId="{A2B2456D-849E-45A8-A8F9-88E59A202506}" type="pres">
      <dgm:prSet presAssocID="{3D12AD45-B81A-094F-8FE8-D6BF23AEFF9A}" presName="compNode" presStyleCnt="0"/>
      <dgm:spPr/>
    </dgm:pt>
    <dgm:pt modelId="{9416E10B-E16B-457C-88BB-3F5F0011C86A}" type="pres">
      <dgm:prSet presAssocID="{3D12AD45-B81A-094F-8FE8-D6BF23AEFF9A}" presName="dummyConnPt" presStyleCnt="0"/>
      <dgm:spPr/>
    </dgm:pt>
    <dgm:pt modelId="{B72A780A-7AA8-4056-A69C-5EA5074A0E5C}" type="pres">
      <dgm:prSet presAssocID="{3D12AD45-B81A-094F-8FE8-D6BF23AEFF9A}" presName="node" presStyleLbl="node1" presStyleIdx="6" presStyleCnt="9">
        <dgm:presLayoutVars>
          <dgm:bulletEnabled val="1"/>
        </dgm:presLayoutVars>
      </dgm:prSet>
      <dgm:spPr/>
    </dgm:pt>
    <dgm:pt modelId="{184EF5F5-7359-48FD-8F24-26584AFB5B82}" type="pres">
      <dgm:prSet presAssocID="{DFDDC6FF-18D2-A144-8751-019424179B8B}" presName="sibTrans" presStyleLbl="bgSibTrans2D1" presStyleIdx="6" presStyleCnt="8"/>
      <dgm:spPr/>
    </dgm:pt>
    <dgm:pt modelId="{03A74DBF-0BA6-4EEF-900A-BAADA0312314}" type="pres">
      <dgm:prSet presAssocID="{8045F3B4-2AE8-4A4A-8700-868D0BE373A0}" presName="compNode" presStyleCnt="0"/>
      <dgm:spPr/>
    </dgm:pt>
    <dgm:pt modelId="{C6DA4787-EB26-47F8-8206-BE934D7E357C}" type="pres">
      <dgm:prSet presAssocID="{8045F3B4-2AE8-4A4A-8700-868D0BE373A0}" presName="dummyConnPt" presStyleCnt="0"/>
      <dgm:spPr/>
    </dgm:pt>
    <dgm:pt modelId="{C7EE42FA-48F2-4163-9196-46F4E7642943}" type="pres">
      <dgm:prSet presAssocID="{8045F3B4-2AE8-4A4A-8700-868D0BE373A0}" presName="node" presStyleLbl="node1" presStyleIdx="7" presStyleCnt="9">
        <dgm:presLayoutVars>
          <dgm:bulletEnabled val="1"/>
        </dgm:presLayoutVars>
      </dgm:prSet>
      <dgm:spPr/>
    </dgm:pt>
    <dgm:pt modelId="{72D38CC1-58AC-4712-8381-F2E7D9459454}" type="pres">
      <dgm:prSet presAssocID="{ED2D42F1-25E7-E44E-B7A7-4239FE53BBF2}" presName="sibTrans" presStyleLbl="bgSibTrans2D1" presStyleIdx="7" presStyleCnt="8"/>
      <dgm:spPr/>
    </dgm:pt>
    <dgm:pt modelId="{E369E6B4-F2DE-4DFE-ABAC-AFBA4FC6210C}" type="pres">
      <dgm:prSet presAssocID="{A7758E10-BC75-F447-86CB-7C88D4939CC8}" presName="compNode" presStyleCnt="0"/>
      <dgm:spPr/>
    </dgm:pt>
    <dgm:pt modelId="{93B55740-2B33-458D-8195-B9BF93B6B28E}" type="pres">
      <dgm:prSet presAssocID="{A7758E10-BC75-F447-86CB-7C88D4939CC8}" presName="dummyConnPt" presStyleCnt="0"/>
      <dgm:spPr/>
    </dgm:pt>
    <dgm:pt modelId="{A3E04DE0-7649-45DF-B5D5-E3C1A51853DB}" type="pres">
      <dgm:prSet presAssocID="{A7758E10-BC75-F447-86CB-7C88D4939CC8}" presName="node" presStyleLbl="node1" presStyleIdx="8" presStyleCnt="9">
        <dgm:presLayoutVars>
          <dgm:bulletEnabled val="1"/>
        </dgm:presLayoutVars>
      </dgm:prSet>
      <dgm:spPr/>
    </dgm:pt>
  </dgm:ptLst>
  <dgm:cxnLst>
    <dgm:cxn modelId="{96AD6003-0C02-43D1-85EE-AB30706A3A5E}" type="presOf" srcId="{A7758E10-BC75-F447-86CB-7C88D4939CC8}" destId="{A3E04DE0-7649-45DF-B5D5-E3C1A51853DB}" srcOrd="0" destOrd="0" presId="urn:microsoft.com/office/officeart/2005/8/layout/bProcess4"/>
    <dgm:cxn modelId="{0AFEEB09-4BE3-41DA-816A-DC9F7B21BF42}" type="presOf" srcId="{D975584A-D162-6742-B0E8-671591E5FCBD}" destId="{D1A7C404-7160-4244-A6B7-6A98BF18E2AB}" srcOrd="0" destOrd="0" presId="urn:microsoft.com/office/officeart/2005/8/layout/bProcess4"/>
    <dgm:cxn modelId="{026AAA13-4EBD-4D9A-A6F4-713AFBE9DF8A}" type="presOf" srcId="{05185DFE-441F-B145-8E7B-BA6F60D9CB9B}" destId="{01F01FFD-8BBC-47CF-9D2D-B3C4C2561134}" srcOrd="0" destOrd="0" presId="urn:microsoft.com/office/officeart/2005/8/layout/bProcess4"/>
    <dgm:cxn modelId="{B6EAAE25-13A6-0543-AC44-E5C304566AA4}" srcId="{65895258-7F9B-954F-9E7C-3D9BF1A7A43B}" destId="{2A7EB259-FF56-DE42-B066-907C80ACEC1C}" srcOrd="3" destOrd="0" parTransId="{7A748149-0DB9-3242-86E3-F8E91BAE522D}" sibTransId="{B699A1D4-225F-AE43-8904-627329FAA9D8}"/>
    <dgm:cxn modelId="{5942512A-C04D-416C-9080-679E6FD65710}" type="presOf" srcId="{DFDDC6FF-18D2-A144-8751-019424179B8B}" destId="{184EF5F5-7359-48FD-8F24-26584AFB5B82}" srcOrd="0" destOrd="0" presId="urn:microsoft.com/office/officeart/2005/8/layout/bProcess4"/>
    <dgm:cxn modelId="{1D9B7D2D-8B56-4A81-9036-22256C6D107B}" type="presOf" srcId="{53D3F40D-2895-CD49-A4C5-4DD7F861ADC1}" destId="{ABFFE14B-35FF-4884-BFCA-1734403D3657}" srcOrd="0" destOrd="0" presId="urn:microsoft.com/office/officeart/2005/8/layout/bProcess4"/>
    <dgm:cxn modelId="{EABF9A2D-6E2F-41BF-A2B9-790CFABEBBDF}" type="presOf" srcId="{9BAA70E4-B6D9-414A-B31A-4ACB78F04533}" destId="{07206B68-CCD5-4C2D-A421-2F9BB4B00C65}" srcOrd="0" destOrd="0" presId="urn:microsoft.com/office/officeart/2005/8/layout/bProcess4"/>
    <dgm:cxn modelId="{D60E5730-1ED8-BD4D-BD79-9B966B3560AE}" srcId="{65895258-7F9B-954F-9E7C-3D9BF1A7A43B}" destId="{CC8AB62B-F162-6043-8ED8-F6E58A8C406E}" srcOrd="1" destOrd="0" parTransId="{E9FB2B6E-5534-4040-8DDC-32B34E4B85A6}" sibTransId="{015C17CA-13C6-1B42-B18F-EF266FF1E812}"/>
    <dgm:cxn modelId="{988A6633-3103-4071-91AF-878E31F54837}" type="presOf" srcId="{B699A1D4-225F-AE43-8904-627329FAA9D8}" destId="{54068515-07A1-42B4-87D5-CADF45504E06}" srcOrd="0" destOrd="0" presId="urn:microsoft.com/office/officeart/2005/8/layout/bProcess4"/>
    <dgm:cxn modelId="{4BFCAF60-8C5F-4672-926B-537B342E8857}" type="presOf" srcId="{2A7EB259-FF56-DE42-B066-907C80ACEC1C}" destId="{AC8EF0F1-2422-4E15-9FF8-C6B82C45C0A0}" srcOrd="0" destOrd="0" presId="urn:microsoft.com/office/officeart/2005/8/layout/bProcess4"/>
    <dgm:cxn modelId="{969DD267-E90D-489C-A5AA-AD5360481AB3}" type="presOf" srcId="{CC8AB62B-F162-6043-8ED8-F6E58A8C406E}" destId="{E3A9F9AF-6A08-49F4-8AF1-D20EDC372B24}" srcOrd="0" destOrd="0" presId="urn:microsoft.com/office/officeart/2005/8/layout/bProcess4"/>
    <dgm:cxn modelId="{B39A5569-37CE-4492-B270-08BB4150F8F7}" type="presOf" srcId="{EBEB0FDC-401E-754C-9A2C-05050FA24D3B}" destId="{D9E618CF-16B9-42D9-8399-C9DE0083B23F}" srcOrd="0" destOrd="0" presId="urn:microsoft.com/office/officeart/2005/8/layout/bProcess4"/>
    <dgm:cxn modelId="{8D42666A-1AC3-43E5-802C-BEBD5B85E453}" type="presOf" srcId="{ED2D42F1-25E7-E44E-B7A7-4239FE53BBF2}" destId="{72D38CC1-58AC-4712-8381-F2E7D9459454}" srcOrd="0" destOrd="0" presId="urn:microsoft.com/office/officeart/2005/8/layout/bProcess4"/>
    <dgm:cxn modelId="{4E11E972-2F98-B142-BCA6-5AA9BE3F332B}" srcId="{65895258-7F9B-954F-9E7C-3D9BF1A7A43B}" destId="{A7758E10-BC75-F447-86CB-7C88D4939CC8}" srcOrd="8" destOrd="0" parTransId="{567E89EC-C9DB-FA4F-B578-E47DE51177CB}" sibTransId="{B7071B40-9195-4B4F-A37A-B542C937D355}"/>
    <dgm:cxn modelId="{4D954C77-3ACA-43E6-A1BA-14100DB1E353}" type="presOf" srcId="{C306C112-ABD9-E242-BAE0-1552F2604740}" destId="{FD4ACB44-0B7E-4E81-876A-9760455CE4BD}" srcOrd="0" destOrd="0" presId="urn:microsoft.com/office/officeart/2005/8/layout/bProcess4"/>
    <dgm:cxn modelId="{A421E458-B1F7-EE4A-8607-6001F49D1134}" srcId="{65895258-7F9B-954F-9E7C-3D9BF1A7A43B}" destId="{D975584A-D162-6742-B0E8-671591E5FCBD}" srcOrd="2" destOrd="0" parTransId="{DAC3FDD4-BDA1-8B4C-8379-E1F877C8CDAF}" sibTransId="{05185DFE-441F-B145-8E7B-BA6F60D9CB9B}"/>
    <dgm:cxn modelId="{EDDF9F86-F956-4E23-B69D-4CBA2E1B2AE8}" type="presOf" srcId="{65895258-7F9B-954F-9E7C-3D9BF1A7A43B}" destId="{5695F6BC-6630-42DF-826A-A5C55F25736E}" srcOrd="0" destOrd="0" presId="urn:microsoft.com/office/officeart/2005/8/layout/bProcess4"/>
    <dgm:cxn modelId="{56208589-5D4E-4704-BDF7-5D41A32E3A5E}" type="presOf" srcId="{135E1604-1A9F-FC42-AC3D-50F88D3DF34C}" destId="{41E8F73A-5BF7-48F6-ADAA-505669CF2FF2}" srcOrd="0" destOrd="0" presId="urn:microsoft.com/office/officeart/2005/8/layout/bProcess4"/>
    <dgm:cxn modelId="{25BCF38D-5591-054A-BB7F-D4D7F5FFA7ED}" srcId="{65895258-7F9B-954F-9E7C-3D9BF1A7A43B}" destId="{EBEB0FDC-401E-754C-9A2C-05050FA24D3B}" srcOrd="0" destOrd="0" parTransId="{5F6967EF-3EA1-334C-BB39-87FA90B11316}" sibTransId="{53D3F40D-2895-CD49-A4C5-4DD7F861ADC1}"/>
    <dgm:cxn modelId="{1B5A889D-48C1-9B43-92C4-32C5923A554C}" srcId="{65895258-7F9B-954F-9E7C-3D9BF1A7A43B}" destId="{3D12AD45-B81A-094F-8FE8-D6BF23AEFF9A}" srcOrd="6" destOrd="0" parTransId="{697DCF21-F7CB-2446-B75D-EF9C69BFBF9C}" sibTransId="{DFDDC6FF-18D2-A144-8751-019424179B8B}"/>
    <dgm:cxn modelId="{2F86D3AA-D41B-1D4B-B605-5E55652EB550}" srcId="{65895258-7F9B-954F-9E7C-3D9BF1A7A43B}" destId="{9025A7DE-E1C3-794E-AE26-7909F6927D11}" srcOrd="5" destOrd="0" parTransId="{6A048874-1363-8F44-B3FC-41B1AB9F640B}" sibTransId="{9BAA70E4-B6D9-414A-B31A-4ACB78F04533}"/>
    <dgm:cxn modelId="{D78EA7C4-0BF8-9346-92D5-6ACE73414EBF}" srcId="{65895258-7F9B-954F-9E7C-3D9BF1A7A43B}" destId="{8045F3B4-2AE8-4A4A-8700-868D0BE373A0}" srcOrd="7" destOrd="0" parTransId="{4FE5B0EF-FBE4-524E-9C81-35EF4795020F}" sibTransId="{ED2D42F1-25E7-E44E-B7A7-4239FE53BBF2}"/>
    <dgm:cxn modelId="{1005BCC7-DB8A-4797-ACE7-C68ED98934D1}" type="presOf" srcId="{015C17CA-13C6-1B42-B18F-EF266FF1E812}" destId="{DD30CEE1-0E24-4BDC-86E7-789D54461DE8}" srcOrd="0" destOrd="0" presId="urn:microsoft.com/office/officeart/2005/8/layout/bProcess4"/>
    <dgm:cxn modelId="{26C3D9D1-83F3-49BA-A188-2A6C76720CE1}" type="presOf" srcId="{8045F3B4-2AE8-4A4A-8700-868D0BE373A0}" destId="{C7EE42FA-48F2-4163-9196-46F4E7642943}" srcOrd="0" destOrd="0" presId="urn:microsoft.com/office/officeart/2005/8/layout/bProcess4"/>
    <dgm:cxn modelId="{7A35AAEA-AABD-45BF-BE37-B198C16CE4BE}" type="presOf" srcId="{9025A7DE-E1C3-794E-AE26-7909F6927D11}" destId="{A68F7F6D-316B-49CF-B34B-90B68899EE9F}" srcOrd="0" destOrd="0" presId="urn:microsoft.com/office/officeart/2005/8/layout/bProcess4"/>
    <dgm:cxn modelId="{814BECED-DDD3-4BA0-9F2A-193EA0DD7625}" type="presOf" srcId="{3D12AD45-B81A-094F-8FE8-D6BF23AEFF9A}" destId="{B72A780A-7AA8-4056-A69C-5EA5074A0E5C}" srcOrd="0" destOrd="0" presId="urn:microsoft.com/office/officeart/2005/8/layout/bProcess4"/>
    <dgm:cxn modelId="{AD8242FF-A1DF-EB4F-A8CA-A639F69CB984}" srcId="{65895258-7F9B-954F-9E7C-3D9BF1A7A43B}" destId="{135E1604-1A9F-FC42-AC3D-50F88D3DF34C}" srcOrd="4" destOrd="0" parTransId="{B8BF4A3D-F940-0D4F-8EE0-B0941C2FC8F1}" sibTransId="{C306C112-ABD9-E242-BAE0-1552F2604740}"/>
    <dgm:cxn modelId="{F7B02D49-8B9D-4110-BA17-6E35FA935466}" type="presParOf" srcId="{5695F6BC-6630-42DF-826A-A5C55F25736E}" destId="{8757B297-8E19-4D93-BC08-1971D35C5305}" srcOrd="0" destOrd="0" presId="urn:microsoft.com/office/officeart/2005/8/layout/bProcess4"/>
    <dgm:cxn modelId="{ABD44E11-4D02-43DB-9736-68757D89EAD6}" type="presParOf" srcId="{8757B297-8E19-4D93-BC08-1971D35C5305}" destId="{63D1E5F4-5F1E-42AF-AE4D-DB9ADA86673B}" srcOrd="0" destOrd="0" presId="urn:microsoft.com/office/officeart/2005/8/layout/bProcess4"/>
    <dgm:cxn modelId="{D9E360FC-485D-4A0F-8FFD-6A2BF7872232}" type="presParOf" srcId="{8757B297-8E19-4D93-BC08-1971D35C5305}" destId="{D9E618CF-16B9-42D9-8399-C9DE0083B23F}" srcOrd="1" destOrd="0" presId="urn:microsoft.com/office/officeart/2005/8/layout/bProcess4"/>
    <dgm:cxn modelId="{D6DC3B63-635A-4E4B-B738-3B01C7742263}" type="presParOf" srcId="{5695F6BC-6630-42DF-826A-A5C55F25736E}" destId="{ABFFE14B-35FF-4884-BFCA-1734403D3657}" srcOrd="1" destOrd="0" presId="urn:microsoft.com/office/officeart/2005/8/layout/bProcess4"/>
    <dgm:cxn modelId="{95A2CD33-E395-4A97-A5C9-AF0B13C7E750}" type="presParOf" srcId="{5695F6BC-6630-42DF-826A-A5C55F25736E}" destId="{4B5670C0-B10A-45AB-806B-7DE71633469F}" srcOrd="2" destOrd="0" presId="urn:microsoft.com/office/officeart/2005/8/layout/bProcess4"/>
    <dgm:cxn modelId="{B8D0016B-EE33-4DB9-A6D9-B66A919C7D15}" type="presParOf" srcId="{4B5670C0-B10A-45AB-806B-7DE71633469F}" destId="{441131C2-3580-42C5-B227-50E71F319EB6}" srcOrd="0" destOrd="0" presId="urn:microsoft.com/office/officeart/2005/8/layout/bProcess4"/>
    <dgm:cxn modelId="{E8E92C14-7BE2-4EB6-A8E5-8BFB989E49DF}" type="presParOf" srcId="{4B5670C0-B10A-45AB-806B-7DE71633469F}" destId="{E3A9F9AF-6A08-49F4-8AF1-D20EDC372B24}" srcOrd="1" destOrd="0" presId="urn:microsoft.com/office/officeart/2005/8/layout/bProcess4"/>
    <dgm:cxn modelId="{D4224192-7409-43D2-88A9-9316E3AB5B85}" type="presParOf" srcId="{5695F6BC-6630-42DF-826A-A5C55F25736E}" destId="{DD30CEE1-0E24-4BDC-86E7-789D54461DE8}" srcOrd="3" destOrd="0" presId="urn:microsoft.com/office/officeart/2005/8/layout/bProcess4"/>
    <dgm:cxn modelId="{C0058641-C7D6-468D-937F-82EC9C55A8F3}" type="presParOf" srcId="{5695F6BC-6630-42DF-826A-A5C55F25736E}" destId="{5ED1A511-49AC-472E-BE5F-CCFC5074C808}" srcOrd="4" destOrd="0" presId="urn:microsoft.com/office/officeart/2005/8/layout/bProcess4"/>
    <dgm:cxn modelId="{9ACD6492-A3B8-4720-88AA-80BCE93F54A1}" type="presParOf" srcId="{5ED1A511-49AC-472E-BE5F-CCFC5074C808}" destId="{92E9048E-643B-4A69-B431-8A2EF9380EE2}" srcOrd="0" destOrd="0" presId="urn:microsoft.com/office/officeart/2005/8/layout/bProcess4"/>
    <dgm:cxn modelId="{70DD3821-F27F-4C66-9227-ED3C774C1B40}" type="presParOf" srcId="{5ED1A511-49AC-472E-BE5F-CCFC5074C808}" destId="{D1A7C404-7160-4244-A6B7-6A98BF18E2AB}" srcOrd="1" destOrd="0" presId="urn:microsoft.com/office/officeart/2005/8/layout/bProcess4"/>
    <dgm:cxn modelId="{0BD67090-5BA5-40E3-9FCE-971A6789090C}" type="presParOf" srcId="{5695F6BC-6630-42DF-826A-A5C55F25736E}" destId="{01F01FFD-8BBC-47CF-9D2D-B3C4C2561134}" srcOrd="5" destOrd="0" presId="urn:microsoft.com/office/officeart/2005/8/layout/bProcess4"/>
    <dgm:cxn modelId="{AFC1BB04-74EE-4405-90B3-306097FA1D13}" type="presParOf" srcId="{5695F6BC-6630-42DF-826A-A5C55F25736E}" destId="{1DC49722-10FF-4A2E-B17D-81584DB85690}" srcOrd="6" destOrd="0" presId="urn:microsoft.com/office/officeart/2005/8/layout/bProcess4"/>
    <dgm:cxn modelId="{DA6C006D-4AEE-462B-B9CD-A536BD1FDFC0}" type="presParOf" srcId="{1DC49722-10FF-4A2E-B17D-81584DB85690}" destId="{7C76D963-B216-43FA-8841-43835B6F69D8}" srcOrd="0" destOrd="0" presId="urn:microsoft.com/office/officeart/2005/8/layout/bProcess4"/>
    <dgm:cxn modelId="{696814A4-B3D3-40F1-AC27-886B03D47820}" type="presParOf" srcId="{1DC49722-10FF-4A2E-B17D-81584DB85690}" destId="{AC8EF0F1-2422-4E15-9FF8-C6B82C45C0A0}" srcOrd="1" destOrd="0" presId="urn:microsoft.com/office/officeart/2005/8/layout/bProcess4"/>
    <dgm:cxn modelId="{BEC4EF35-C3B7-4072-A8BC-1B187D44E3CB}" type="presParOf" srcId="{5695F6BC-6630-42DF-826A-A5C55F25736E}" destId="{54068515-07A1-42B4-87D5-CADF45504E06}" srcOrd="7" destOrd="0" presId="urn:microsoft.com/office/officeart/2005/8/layout/bProcess4"/>
    <dgm:cxn modelId="{6F3F556C-C7FE-45C0-9085-ACCA5495F35B}" type="presParOf" srcId="{5695F6BC-6630-42DF-826A-A5C55F25736E}" destId="{13117339-EA1A-4E71-9D9D-338DCF00C45B}" srcOrd="8" destOrd="0" presId="urn:microsoft.com/office/officeart/2005/8/layout/bProcess4"/>
    <dgm:cxn modelId="{89C43A93-00F1-4785-86CF-5C4D28D7D1C4}" type="presParOf" srcId="{13117339-EA1A-4E71-9D9D-338DCF00C45B}" destId="{A17A1A50-A75F-4CCA-8543-DFD3FC83500F}" srcOrd="0" destOrd="0" presId="urn:microsoft.com/office/officeart/2005/8/layout/bProcess4"/>
    <dgm:cxn modelId="{AC2560D3-5209-4749-AC0C-1064A2D8328D}" type="presParOf" srcId="{13117339-EA1A-4E71-9D9D-338DCF00C45B}" destId="{41E8F73A-5BF7-48F6-ADAA-505669CF2FF2}" srcOrd="1" destOrd="0" presId="urn:microsoft.com/office/officeart/2005/8/layout/bProcess4"/>
    <dgm:cxn modelId="{A8175AA6-DD09-4E00-B6B5-6C34AC2910F5}" type="presParOf" srcId="{5695F6BC-6630-42DF-826A-A5C55F25736E}" destId="{FD4ACB44-0B7E-4E81-876A-9760455CE4BD}" srcOrd="9" destOrd="0" presId="urn:microsoft.com/office/officeart/2005/8/layout/bProcess4"/>
    <dgm:cxn modelId="{3A95D9E7-FDC6-4299-89E5-967B4F18EAA5}" type="presParOf" srcId="{5695F6BC-6630-42DF-826A-A5C55F25736E}" destId="{B1F8363F-3E63-4D0D-9FB6-A61651D05C44}" srcOrd="10" destOrd="0" presId="urn:microsoft.com/office/officeart/2005/8/layout/bProcess4"/>
    <dgm:cxn modelId="{D97F057C-4D74-4694-8E9A-0D3955689B62}" type="presParOf" srcId="{B1F8363F-3E63-4D0D-9FB6-A61651D05C44}" destId="{AE0B6D7B-6D02-40B1-AC94-90B0B575ED0C}" srcOrd="0" destOrd="0" presId="urn:microsoft.com/office/officeart/2005/8/layout/bProcess4"/>
    <dgm:cxn modelId="{2343C3C2-DFDA-4B4C-937C-044F95B1EDE5}" type="presParOf" srcId="{B1F8363F-3E63-4D0D-9FB6-A61651D05C44}" destId="{A68F7F6D-316B-49CF-B34B-90B68899EE9F}" srcOrd="1" destOrd="0" presId="urn:microsoft.com/office/officeart/2005/8/layout/bProcess4"/>
    <dgm:cxn modelId="{1FAF8EFD-970B-4DDE-8D3F-C977C6117D34}" type="presParOf" srcId="{5695F6BC-6630-42DF-826A-A5C55F25736E}" destId="{07206B68-CCD5-4C2D-A421-2F9BB4B00C65}" srcOrd="11" destOrd="0" presId="urn:microsoft.com/office/officeart/2005/8/layout/bProcess4"/>
    <dgm:cxn modelId="{95E81595-411C-46DB-8230-62E580EF0916}" type="presParOf" srcId="{5695F6BC-6630-42DF-826A-A5C55F25736E}" destId="{A2B2456D-849E-45A8-A8F9-88E59A202506}" srcOrd="12" destOrd="0" presId="urn:microsoft.com/office/officeart/2005/8/layout/bProcess4"/>
    <dgm:cxn modelId="{BE3F6804-21A6-437C-B407-CEA210830877}" type="presParOf" srcId="{A2B2456D-849E-45A8-A8F9-88E59A202506}" destId="{9416E10B-E16B-457C-88BB-3F5F0011C86A}" srcOrd="0" destOrd="0" presId="urn:microsoft.com/office/officeart/2005/8/layout/bProcess4"/>
    <dgm:cxn modelId="{9E17DDDA-81A6-44D5-9309-A6DA2EA810A8}" type="presParOf" srcId="{A2B2456D-849E-45A8-A8F9-88E59A202506}" destId="{B72A780A-7AA8-4056-A69C-5EA5074A0E5C}" srcOrd="1" destOrd="0" presId="urn:microsoft.com/office/officeart/2005/8/layout/bProcess4"/>
    <dgm:cxn modelId="{AEA5923F-CF1F-4D9C-A1A0-617346978481}" type="presParOf" srcId="{5695F6BC-6630-42DF-826A-A5C55F25736E}" destId="{184EF5F5-7359-48FD-8F24-26584AFB5B82}" srcOrd="13" destOrd="0" presId="urn:microsoft.com/office/officeart/2005/8/layout/bProcess4"/>
    <dgm:cxn modelId="{5C077D88-A0AE-4EC3-8129-BAA0EDB15B4D}" type="presParOf" srcId="{5695F6BC-6630-42DF-826A-A5C55F25736E}" destId="{03A74DBF-0BA6-4EEF-900A-BAADA0312314}" srcOrd="14" destOrd="0" presId="urn:microsoft.com/office/officeart/2005/8/layout/bProcess4"/>
    <dgm:cxn modelId="{1322C010-A45C-4C4C-AFA3-F50B7DD1B7A2}" type="presParOf" srcId="{03A74DBF-0BA6-4EEF-900A-BAADA0312314}" destId="{C6DA4787-EB26-47F8-8206-BE934D7E357C}" srcOrd="0" destOrd="0" presId="urn:microsoft.com/office/officeart/2005/8/layout/bProcess4"/>
    <dgm:cxn modelId="{2B990DF2-EB31-43C9-B91E-B8DC66891FB3}" type="presParOf" srcId="{03A74DBF-0BA6-4EEF-900A-BAADA0312314}" destId="{C7EE42FA-48F2-4163-9196-46F4E7642943}" srcOrd="1" destOrd="0" presId="urn:microsoft.com/office/officeart/2005/8/layout/bProcess4"/>
    <dgm:cxn modelId="{4FB44872-C533-420C-82F5-6D16C709294F}" type="presParOf" srcId="{5695F6BC-6630-42DF-826A-A5C55F25736E}" destId="{72D38CC1-58AC-4712-8381-F2E7D9459454}" srcOrd="15" destOrd="0" presId="urn:microsoft.com/office/officeart/2005/8/layout/bProcess4"/>
    <dgm:cxn modelId="{2AA8FF47-2E90-4F4C-8C1F-50FD1D9F5AD5}" type="presParOf" srcId="{5695F6BC-6630-42DF-826A-A5C55F25736E}" destId="{E369E6B4-F2DE-4DFE-ABAC-AFBA4FC6210C}" srcOrd="16" destOrd="0" presId="urn:microsoft.com/office/officeart/2005/8/layout/bProcess4"/>
    <dgm:cxn modelId="{CF3910F1-31CC-41BC-913A-876F88239A33}" type="presParOf" srcId="{E369E6B4-F2DE-4DFE-ABAC-AFBA4FC6210C}" destId="{93B55740-2B33-458D-8195-B9BF93B6B28E}" srcOrd="0" destOrd="0" presId="urn:microsoft.com/office/officeart/2005/8/layout/bProcess4"/>
    <dgm:cxn modelId="{9E39581D-2B3A-46BC-B497-E20C29C66C12}" type="presParOf" srcId="{E369E6B4-F2DE-4DFE-ABAC-AFBA4FC6210C}" destId="{A3E04DE0-7649-45DF-B5D5-E3C1A51853DB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435F0F-5C41-41F2-86B5-2024D7046F2E}" type="doc">
      <dgm:prSet loTypeId="urn:microsoft.com/office/officeart/2018/2/layout/IconLabelList" loCatId="icon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FB7CAA3-EEFD-4178-B492-0FB79FF612D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>
              <a:latin typeface="Avenir Next LT Pro" panose="020B0504020202020204" pitchFamily="34" charset="77"/>
            </a:rPr>
            <a:t>Benefit Low- and Moderate-Income Persons </a:t>
          </a:r>
        </a:p>
        <a:p>
          <a:pPr>
            <a:lnSpc>
              <a:spcPct val="100000"/>
            </a:lnSpc>
          </a:pPr>
          <a:r>
            <a:rPr lang="en-US" sz="1800" b="0" i="0">
              <a:latin typeface="Avenir Next LT Pro" panose="020B0504020202020204" pitchFamily="34" charset="77"/>
            </a:rPr>
            <a:t>(at least 70% of grant amount)</a:t>
          </a:r>
          <a:endParaRPr lang="en-US" sz="1800" b="0" i="0" dirty="0">
            <a:latin typeface="Avenir Next LT Pro" panose="020B0504020202020204" pitchFamily="34" charset="77"/>
          </a:endParaRPr>
        </a:p>
      </dgm:t>
    </dgm:pt>
    <dgm:pt modelId="{34DD6AEF-5F39-4980-A716-18405770BB39}" type="parTrans" cxnId="{EE69437B-D1C7-4523-8C9B-90CBB359880E}">
      <dgm:prSet/>
      <dgm:spPr/>
      <dgm:t>
        <a:bodyPr/>
        <a:lstStyle/>
        <a:p>
          <a:endParaRPr lang="en-US" sz="3200" b="0" i="0">
            <a:latin typeface="Avenir Next LT Pro" panose="020B0504020202020204" pitchFamily="34" charset="77"/>
          </a:endParaRPr>
        </a:p>
      </dgm:t>
    </dgm:pt>
    <dgm:pt modelId="{BA6C62A0-CB71-49C5-AEBE-7664A5EEA08C}" type="sibTrans" cxnId="{EE69437B-D1C7-4523-8C9B-90CBB359880E}">
      <dgm:prSet/>
      <dgm:spPr/>
      <dgm:t>
        <a:bodyPr/>
        <a:lstStyle/>
        <a:p>
          <a:endParaRPr lang="en-US" sz="3200" b="0" i="0">
            <a:latin typeface="Avenir Next LT Pro" panose="020B0504020202020204" pitchFamily="34" charset="77"/>
          </a:endParaRPr>
        </a:p>
      </dgm:t>
    </dgm:pt>
    <dgm:pt modelId="{634C0C3B-1059-474C-B413-9210DAE41C4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>
              <a:latin typeface="Avenir Next LT Pro" panose="020B0504020202020204" pitchFamily="34" charset="77"/>
            </a:rPr>
            <a:t>Prevent or Eliminate Blight</a:t>
          </a:r>
        </a:p>
        <a:p>
          <a:pPr>
            <a:lnSpc>
              <a:spcPct val="100000"/>
            </a:lnSpc>
          </a:pPr>
          <a:r>
            <a:rPr lang="en-US" sz="1800" b="0" i="0">
              <a:latin typeface="Avenir Next LT Pro" panose="020B0504020202020204" pitchFamily="34" charset="77"/>
            </a:rPr>
            <a:t> (not more than 30% of grant amount)</a:t>
          </a:r>
          <a:endParaRPr lang="en-US" sz="1800" b="0" i="0" dirty="0">
            <a:latin typeface="Avenir Next LT Pro" panose="020B0504020202020204" pitchFamily="34" charset="77"/>
          </a:endParaRPr>
        </a:p>
      </dgm:t>
    </dgm:pt>
    <dgm:pt modelId="{255C4EF0-93BF-4A7A-AC6F-4C9C4E1F861A}" type="parTrans" cxnId="{F7F9D732-B537-437C-8C1C-1F5768CFA7A9}">
      <dgm:prSet/>
      <dgm:spPr/>
      <dgm:t>
        <a:bodyPr/>
        <a:lstStyle/>
        <a:p>
          <a:endParaRPr lang="en-US" sz="3200" b="0" i="0">
            <a:latin typeface="Avenir Next LT Pro" panose="020B0504020202020204" pitchFamily="34" charset="77"/>
          </a:endParaRPr>
        </a:p>
      </dgm:t>
    </dgm:pt>
    <dgm:pt modelId="{DBB648F1-5A86-4620-84CE-24748B15565C}" type="sibTrans" cxnId="{F7F9D732-B537-437C-8C1C-1F5768CFA7A9}">
      <dgm:prSet/>
      <dgm:spPr/>
      <dgm:t>
        <a:bodyPr/>
        <a:lstStyle/>
        <a:p>
          <a:endParaRPr lang="en-US" sz="3200" b="0" i="0">
            <a:latin typeface="Avenir Next LT Pro" panose="020B0504020202020204" pitchFamily="34" charset="77"/>
          </a:endParaRPr>
        </a:p>
      </dgm:t>
    </dgm:pt>
    <dgm:pt modelId="{13129C43-49A9-4100-9673-90F98AEE38A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>
              <a:latin typeface="Avenir Next LT Pro" panose="020B0504020202020204" pitchFamily="34" charset="77"/>
            </a:rPr>
            <a:t>Urgent Needs </a:t>
          </a:r>
        </a:p>
        <a:p>
          <a:pPr>
            <a:lnSpc>
              <a:spcPct val="100000"/>
            </a:lnSpc>
          </a:pPr>
          <a:r>
            <a:rPr lang="en-US" sz="1800" b="0" i="0">
              <a:latin typeface="Avenir Next LT Pro" panose="020B0504020202020204" pitchFamily="34" charset="77"/>
            </a:rPr>
            <a:t>when health and welfare are threatened</a:t>
          </a:r>
          <a:endParaRPr lang="en-US" sz="1800" b="0" i="0" dirty="0">
            <a:latin typeface="Avenir Next LT Pro" panose="020B0504020202020204" pitchFamily="34" charset="77"/>
          </a:endParaRPr>
        </a:p>
      </dgm:t>
    </dgm:pt>
    <dgm:pt modelId="{19BD866E-EA6C-42D4-A002-1D44432DEDD9}" type="parTrans" cxnId="{0168080C-D64C-41EF-9E2A-6A9BD22A6C44}">
      <dgm:prSet/>
      <dgm:spPr/>
      <dgm:t>
        <a:bodyPr/>
        <a:lstStyle/>
        <a:p>
          <a:endParaRPr lang="en-US" sz="3200" b="0" i="0">
            <a:latin typeface="Avenir Next LT Pro" panose="020B0504020202020204" pitchFamily="34" charset="77"/>
          </a:endParaRPr>
        </a:p>
      </dgm:t>
    </dgm:pt>
    <dgm:pt modelId="{29122E04-D76D-4A8A-A4BD-1044B3140185}" type="sibTrans" cxnId="{0168080C-D64C-41EF-9E2A-6A9BD22A6C44}">
      <dgm:prSet/>
      <dgm:spPr/>
      <dgm:t>
        <a:bodyPr/>
        <a:lstStyle/>
        <a:p>
          <a:endParaRPr lang="en-US" sz="3200" b="0" i="0">
            <a:latin typeface="Avenir Next LT Pro" panose="020B0504020202020204" pitchFamily="34" charset="77"/>
          </a:endParaRPr>
        </a:p>
      </dgm:t>
    </dgm:pt>
    <dgm:pt modelId="{B45CB34B-54CD-40E2-A752-AFD43F3FA71E}" type="pres">
      <dgm:prSet presAssocID="{D0435F0F-5C41-41F2-86B5-2024D7046F2E}" presName="root" presStyleCnt="0">
        <dgm:presLayoutVars>
          <dgm:dir/>
          <dgm:resizeHandles val="exact"/>
        </dgm:presLayoutVars>
      </dgm:prSet>
      <dgm:spPr/>
    </dgm:pt>
    <dgm:pt modelId="{41AB1097-C031-4EF8-A295-5D75CACAA536}" type="pres">
      <dgm:prSet presAssocID="{BFB7CAA3-EEFD-4178-B492-0FB79FF612D7}" presName="compNode" presStyleCnt="0"/>
      <dgm:spPr/>
    </dgm:pt>
    <dgm:pt modelId="{1BF5413A-4B60-4F8F-A5A0-6F25365A99AB}" type="pres">
      <dgm:prSet presAssocID="{BFB7CAA3-EEFD-4178-B492-0FB79FF612D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mily with two children"/>
        </a:ext>
      </dgm:extLst>
    </dgm:pt>
    <dgm:pt modelId="{C730309A-C94D-40EF-9264-D789B3588EAB}" type="pres">
      <dgm:prSet presAssocID="{BFB7CAA3-EEFD-4178-B492-0FB79FF612D7}" presName="spaceRect" presStyleCnt="0"/>
      <dgm:spPr/>
    </dgm:pt>
    <dgm:pt modelId="{EEF04CEF-79FC-4444-87AA-4C6AD7109703}" type="pres">
      <dgm:prSet presAssocID="{BFB7CAA3-EEFD-4178-B492-0FB79FF612D7}" presName="textRect" presStyleLbl="revTx" presStyleIdx="0" presStyleCnt="3">
        <dgm:presLayoutVars>
          <dgm:chMax val="1"/>
          <dgm:chPref val="1"/>
        </dgm:presLayoutVars>
      </dgm:prSet>
      <dgm:spPr/>
    </dgm:pt>
    <dgm:pt modelId="{EC1BF637-5B6B-4A64-B275-1CA9A93BFB5B}" type="pres">
      <dgm:prSet presAssocID="{BA6C62A0-CB71-49C5-AEBE-7664A5EEA08C}" presName="sibTrans" presStyleCnt="0"/>
      <dgm:spPr/>
    </dgm:pt>
    <dgm:pt modelId="{44819A8C-D0E9-492D-B1C7-0074930BB440}" type="pres">
      <dgm:prSet presAssocID="{634C0C3B-1059-474C-B413-9210DAE41C42}" presName="compNode" presStyleCnt="0"/>
      <dgm:spPr/>
    </dgm:pt>
    <dgm:pt modelId="{A0C5249B-825F-49A4-9B26-4857117365D4}" type="pres">
      <dgm:prSet presAssocID="{634C0C3B-1059-474C-B413-9210DAE41C4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EEF19294-82F8-4483-A304-364E25D9A699}" type="pres">
      <dgm:prSet presAssocID="{634C0C3B-1059-474C-B413-9210DAE41C42}" presName="spaceRect" presStyleCnt="0"/>
      <dgm:spPr/>
    </dgm:pt>
    <dgm:pt modelId="{2586128E-2DF9-4C7E-95F1-99020C96E155}" type="pres">
      <dgm:prSet presAssocID="{634C0C3B-1059-474C-B413-9210DAE41C42}" presName="textRect" presStyleLbl="revTx" presStyleIdx="1" presStyleCnt="3">
        <dgm:presLayoutVars>
          <dgm:chMax val="1"/>
          <dgm:chPref val="1"/>
        </dgm:presLayoutVars>
      </dgm:prSet>
      <dgm:spPr/>
    </dgm:pt>
    <dgm:pt modelId="{B422122D-7578-47E4-A589-F3481DFE9858}" type="pres">
      <dgm:prSet presAssocID="{DBB648F1-5A86-4620-84CE-24748B15565C}" presName="sibTrans" presStyleCnt="0"/>
      <dgm:spPr/>
    </dgm:pt>
    <dgm:pt modelId="{EEE5A0FB-0439-4850-BE9E-383A183A4BC3}" type="pres">
      <dgm:prSet presAssocID="{13129C43-49A9-4100-9673-90F98AEE38AD}" presName="compNode" presStyleCnt="0"/>
      <dgm:spPr/>
    </dgm:pt>
    <dgm:pt modelId="{7B58BC33-520A-4700-B7E3-E2AA77E14142}" type="pres">
      <dgm:prSet presAssocID="{13129C43-49A9-4100-9673-90F98AEE38A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DDC513B2-FBB9-462A-9F6C-1DAF2E81BF6A}" type="pres">
      <dgm:prSet presAssocID="{13129C43-49A9-4100-9673-90F98AEE38AD}" presName="spaceRect" presStyleCnt="0"/>
      <dgm:spPr/>
    </dgm:pt>
    <dgm:pt modelId="{2B5BFE43-41CF-49F7-B245-835791119515}" type="pres">
      <dgm:prSet presAssocID="{13129C43-49A9-4100-9673-90F98AEE38A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168080C-D64C-41EF-9E2A-6A9BD22A6C44}" srcId="{D0435F0F-5C41-41F2-86B5-2024D7046F2E}" destId="{13129C43-49A9-4100-9673-90F98AEE38AD}" srcOrd="2" destOrd="0" parTransId="{19BD866E-EA6C-42D4-A002-1D44432DEDD9}" sibTransId="{29122E04-D76D-4A8A-A4BD-1044B3140185}"/>
    <dgm:cxn modelId="{F7F9D732-B537-437C-8C1C-1F5768CFA7A9}" srcId="{D0435F0F-5C41-41F2-86B5-2024D7046F2E}" destId="{634C0C3B-1059-474C-B413-9210DAE41C42}" srcOrd="1" destOrd="0" parTransId="{255C4EF0-93BF-4A7A-AC6F-4C9C4E1F861A}" sibTransId="{DBB648F1-5A86-4620-84CE-24748B15565C}"/>
    <dgm:cxn modelId="{0C74FB45-B75E-4D24-B4BF-601D19F087CC}" type="presOf" srcId="{13129C43-49A9-4100-9673-90F98AEE38AD}" destId="{2B5BFE43-41CF-49F7-B245-835791119515}" srcOrd="0" destOrd="0" presId="urn:microsoft.com/office/officeart/2018/2/layout/IconLabelList"/>
    <dgm:cxn modelId="{EE69437B-D1C7-4523-8C9B-90CBB359880E}" srcId="{D0435F0F-5C41-41F2-86B5-2024D7046F2E}" destId="{BFB7CAA3-EEFD-4178-B492-0FB79FF612D7}" srcOrd="0" destOrd="0" parTransId="{34DD6AEF-5F39-4980-A716-18405770BB39}" sibTransId="{BA6C62A0-CB71-49C5-AEBE-7664A5EEA08C}"/>
    <dgm:cxn modelId="{7B1134AA-05D5-4BF0-A9A4-F88B0497E6B5}" type="presOf" srcId="{634C0C3B-1059-474C-B413-9210DAE41C42}" destId="{2586128E-2DF9-4C7E-95F1-99020C96E155}" srcOrd="0" destOrd="0" presId="urn:microsoft.com/office/officeart/2018/2/layout/IconLabelList"/>
    <dgm:cxn modelId="{EE4778BB-05D0-4361-BE7A-C6E318C5D769}" type="presOf" srcId="{BFB7CAA3-EEFD-4178-B492-0FB79FF612D7}" destId="{EEF04CEF-79FC-4444-87AA-4C6AD7109703}" srcOrd="0" destOrd="0" presId="urn:microsoft.com/office/officeart/2018/2/layout/IconLabelList"/>
    <dgm:cxn modelId="{87BB61ED-72B5-4126-B1CC-E5939FC6E93A}" type="presOf" srcId="{D0435F0F-5C41-41F2-86B5-2024D7046F2E}" destId="{B45CB34B-54CD-40E2-A752-AFD43F3FA71E}" srcOrd="0" destOrd="0" presId="urn:microsoft.com/office/officeart/2018/2/layout/IconLabelList"/>
    <dgm:cxn modelId="{ABAF210B-9E30-4538-A805-DF0D24C702E6}" type="presParOf" srcId="{B45CB34B-54CD-40E2-A752-AFD43F3FA71E}" destId="{41AB1097-C031-4EF8-A295-5D75CACAA536}" srcOrd="0" destOrd="0" presId="urn:microsoft.com/office/officeart/2018/2/layout/IconLabelList"/>
    <dgm:cxn modelId="{5D7EF242-5D4F-490F-9960-45CCF8D129F1}" type="presParOf" srcId="{41AB1097-C031-4EF8-A295-5D75CACAA536}" destId="{1BF5413A-4B60-4F8F-A5A0-6F25365A99AB}" srcOrd="0" destOrd="0" presId="urn:microsoft.com/office/officeart/2018/2/layout/IconLabelList"/>
    <dgm:cxn modelId="{B4279010-0EE9-4C53-A3E6-088167746D4A}" type="presParOf" srcId="{41AB1097-C031-4EF8-A295-5D75CACAA536}" destId="{C730309A-C94D-40EF-9264-D789B3588EAB}" srcOrd="1" destOrd="0" presId="urn:microsoft.com/office/officeart/2018/2/layout/IconLabelList"/>
    <dgm:cxn modelId="{680B7A03-2B78-4613-A234-D486B8730889}" type="presParOf" srcId="{41AB1097-C031-4EF8-A295-5D75CACAA536}" destId="{EEF04CEF-79FC-4444-87AA-4C6AD7109703}" srcOrd="2" destOrd="0" presId="urn:microsoft.com/office/officeart/2018/2/layout/IconLabelList"/>
    <dgm:cxn modelId="{20D4BACB-6AFF-438B-B67B-87DE2358B2E6}" type="presParOf" srcId="{B45CB34B-54CD-40E2-A752-AFD43F3FA71E}" destId="{EC1BF637-5B6B-4A64-B275-1CA9A93BFB5B}" srcOrd="1" destOrd="0" presId="urn:microsoft.com/office/officeart/2018/2/layout/IconLabelList"/>
    <dgm:cxn modelId="{FD997910-B062-4BAF-ACB2-0B98EA60D26C}" type="presParOf" srcId="{B45CB34B-54CD-40E2-A752-AFD43F3FA71E}" destId="{44819A8C-D0E9-492D-B1C7-0074930BB440}" srcOrd="2" destOrd="0" presId="urn:microsoft.com/office/officeart/2018/2/layout/IconLabelList"/>
    <dgm:cxn modelId="{A6B627F7-F185-407E-9BA3-F8C6960E7CB2}" type="presParOf" srcId="{44819A8C-D0E9-492D-B1C7-0074930BB440}" destId="{A0C5249B-825F-49A4-9B26-4857117365D4}" srcOrd="0" destOrd="0" presId="urn:microsoft.com/office/officeart/2018/2/layout/IconLabelList"/>
    <dgm:cxn modelId="{C7089DA5-8CD1-46D2-8BE6-7F708643555E}" type="presParOf" srcId="{44819A8C-D0E9-492D-B1C7-0074930BB440}" destId="{EEF19294-82F8-4483-A304-364E25D9A699}" srcOrd="1" destOrd="0" presId="urn:microsoft.com/office/officeart/2018/2/layout/IconLabelList"/>
    <dgm:cxn modelId="{B249E211-BBF1-4EC1-9294-B802268F6C9F}" type="presParOf" srcId="{44819A8C-D0E9-492D-B1C7-0074930BB440}" destId="{2586128E-2DF9-4C7E-95F1-99020C96E155}" srcOrd="2" destOrd="0" presId="urn:microsoft.com/office/officeart/2018/2/layout/IconLabelList"/>
    <dgm:cxn modelId="{169644D8-2391-43E0-B0BA-29D7B0AC2D53}" type="presParOf" srcId="{B45CB34B-54CD-40E2-A752-AFD43F3FA71E}" destId="{B422122D-7578-47E4-A589-F3481DFE9858}" srcOrd="3" destOrd="0" presId="urn:microsoft.com/office/officeart/2018/2/layout/IconLabelList"/>
    <dgm:cxn modelId="{B4B9B7E0-F097-4735-8562-C581333A50D4}" type="presParOf" srcId="{B45CB34B-54CD-40E2-A752-AFD43F3FA71E}" destId="{EEE5A0FB-0439-4850-BE9E-383A183A4BC3}" srcOrd="4" destOrd="0" presId="urn:microsoft.com/office/officeart/2018/2/layout/IconLabelList"/>
    <dgm:cxn modelId="{8201AC7C-1706-4FF9-A8E8-116B740CD2FE}" type="presParOf" srcId="{EEE5A0FB-0439-4850-BE9E-383A183A4BC3}" destId="{7B58BC33-520A-4700-B7E3-E2AA77E14142}" srcOrd="0" destOrd="0" presId="urn:microsoft.com/office/officeart/2018/2/layout/IconLabelList"/>
    <dgm:cxn modelId="{DEE1781E-421A-451B-AE12-33F8DE4EBE2E}" type="presParOf" srcId="{EEE5A0FB-0439-4850-BE9E-383A183A4BC3}" destId="{DDC513B2-FBB9-462A-9F6C-1DAF2E81BF6A}" srcOrd="1" destOrd="0" presId="urn:microsoft.com/office/officeart/2018/2/layout/IconLabelList"/>
    <dgm:cxn modelId="{73995483-FDBD-4C03-82A0-291DCECA9DAF}" type="presParOf" srcId="{EEE5A0FB-0439-4850-BE9E-383A183A4BC3}" destId="{2B5BFE43-41CF-49F7-B245-835791119515}" srcOrd="2" destOrd="0" presId="urn:microsoft.com/office/officeart/2018/2/layout/IconLabel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3BD064-FC90-48E7-84C7-635FB01FC6E0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71AA8E-5818-4C5F-BE9E-F298588F455A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9AC2E-89F6-44EE-B87A-475F5A30B31F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County is in the process of developing a Five-Year Consolidated Plan to establish goals and objectives to meet the priority needs in the community.</a:t>
          </a:r>
        </a:p>
      </dsp:txBody>
      <dsp:txXfrm>
        <a:off x="1435590" y="531"/>
        <a:ext cx="9080009" cy="1242935"/>
      </dsp:txXfrm>
    </dsp:sp>
    <dsp:sp modelId="{D931CC10-3EDC-418C-AF16-9931DE00E024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ADBC4F-3669-4176-91EA-B29AAE039C5F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D6B67F-EBB5-478D-A274-83E293884078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These grants fund projects to meet the priority housing, homelessness, and community development needs in Franklin County, (outside the City of Columbus). </a:t>
          </a:r>
        </a:p>
      </dsp:txBody>
      <dsp:txXfrm>
        <a:off x="1435590" y="1554201"/>
        <a:ext cx="9080009" cy="1242935"/>
      </dsp:txXfrm>
    </dsp:sp>
    <dsp:sp modelId="{B47549E7-9971-4B9C-8F65-5507B922BE1D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A1B8E-7FBE-4783-A87C-8A99489CB000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762CF-995E-4D48-A504-E9F6158F9F32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Projects undertaken using these funds benefit persons that are low- or moderate-income or persons at risk of or experiencing homelessness. </a:t>
          </a:r>
        </a:p>
      </dsp:txBody>
      <dsp:txXfrm>
        <a:off x="1435590" y="3107870"/>
        <a:ext cx="9080009" cy="1242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B35F9B-A57C-43F7-A848-B9879D564C8B}">
      <dsp:nvSpPr>
        <dsp:cNvPr id="0" name=""/>
        <dsp:cNvSpPr/>
      </dsp:nvSpPr>
      <dsp:spPr>
        <a:xfrm>
          <a:off x="0" y="0"/>
          <a:ext cx="100583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56976-B419-4BAD-BECD-402D80CD97D0}">
      <dsp:nvSpPr>
        <dsp:cNvPr id="0" name=""/>
        <dsp:cNvSpPr/>
      </dsp:nvSpPr>
      <dsp:spPr>
        <a:xfrm>
          <a:off x="0" y="0"/>
          <a:ext cx="10058399" cy="473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Avenir Next LT Pro" panose="020B0504020202020204" pitchFamily="34" charset="77"/>
            </a:rPr>
            <a:t>Housing Rehabilitation</a:t>
          </a:r>
        </a:p>
      </dsp:txBody>
      <dsp:txXfrm>
        <a:off x="0" y="0"/>
        <a:ext cx="10058399" cy="473260"/>
      </dsp:txXfrm>
    </dsp:sp>
    <dsp:sp modelId="{69B2157A-C17F-48D2-842E-5F3F6DDAE76D}">
      <dsp:nvSpPr>
        <dsp:cNvPr id="0" name=""/>
        <dsp:cNvSpPr/>
      </dsp:nvSpPr>
      <dsp:spPr>
        <a:xfrm>
          <a:off x="0" y="473260"/>
          <a:ext cx="1005839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B1E570-F0D1-4582-8766-808E1D7582D2}">
      <dsp:nvSpPr>
        <dsp:cNvPr id="0" name=""/>
        <dsp:cNvSpPr/>
      </dsp:nvSpPr>
      <dsp:spPr>
        <a:xfrm>
          <a:off x="0" y="473260"/>
          <a:ext cx="10058399" cy="473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Avenir Next LT Pro" panose="020B0504020202020204" pitchFamily="34" charset="77"/>
            </a:rPr>
            <a:t>Homeownership Assistance</a:t>
          </a:r>
        </a:p>
      </dsp:txBody>
      <dsp:txXfrm>
        <a:off x="0" y="473260"/>
        <a:ext cx="10058399" cy="473260"/>
      </dsp:txXfrm>
    </dsp:sp>
    <dsp:sp modelId="{E9DE3A9B-DD29-4944-AEFE-D0565AC4CE95}">
      <dsp:nvSpPr>
        <dsp:cNvPr id="0" name=""/>
        <dsp:cNvSpPr/>
      </dsp:nvSpPr>
      <dsp:spPr>
        <a:xfrm>
          <a:off x="0" y="946520"/>
          <a:ext cx="1005839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37917D-C877-48E3-A0F5-4D74F1276592}">
      <dsp:nvSpPr>
        <dsp:cNvPr id="0" name=""/>
        <dsp:cNvSpPr/>
      </dsp:nvSpPr>
      <dsp:spPr>
        <a:xfrm>
          <a:off x="0" y="946520"/>
          <a:ext cx="10058399" cy="473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Avenir Next LT Pro" panose="020B0504020202020204" pitchFamily="34" charset="77"/>
            </a:rPr>
            <a:t>Public Facilities and Improvements</a:t>
          </a:r>
        </a:p>
      </dsp:txBody>
      <dsp:txXfrm>
        <a:off x="0" y="946520"/>
        <a:ext cx="10058399" cy="473260"/>
      </dsp:txXfrm>
    </dsp:sp>
    <dsp:sp modelId="{CB6ED0F4-D718-49A0-8E9E-706360952971}">
      <dsp:nvSpPr>
        <dsp:cNvPr id="0" name=""/>
        <dsp:cNvSpPr/>
      </dsp:nvSpPr>
      <dsp:spPr>
        <a:xfrm>
          <a:off x="0" y="1419780"/>
          <a:ext cx="1005839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82D42B-05BD-4D7C-A5CB-DECCB8C92D31}">
      <dsp:nvSpPr>
        <dsp:cNvPr id="0" name=""/>
        <dsp:cNvSpPr/>
      </dsp:nvSpPr>
      <dsp:spPr>
        <a:xfrm>
          <a:off x="0" y="1419780"/>
          <a:ext cx="10058399" cy="473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Avenir Next LT Pro" panose="020B0504020202020204" pitchFamily="34" charset="77"/>
            </a:rPr>
            <a:t>Blight Removal Demolition/Site Preparation</a:t>
          </a:r>
        </a:p>
      </dsp:txBody>
      <dsp:txXfrm>
        <a:off x="0" y="1419780"/>
        <a:ext cx="10058399" cy="473260"/>
      </dsp:txXfrm>
    </dsp:sp>
    <dsp:sp modelId="{CFF39DD3-8A56-4958-8675-9B32DA01AB20}">
      <dsp:nvSpPr>
        <dsp:cNvPr id="0" name=""/>
        <dsp:cNvSpPr/>
      </dsp:nvSpPr>
      <dsp:spPr>
        <a:xfrm>
          <a:off x="0" y="1893040"/>
          <a:ext cx="1005839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71051-9743-4875-AFC1-4C4DC902BB20}">
      <dsp:nvSpPr>
        <dsp:cNvPr id="0" name=""/>
        <dsp:cNvSpPr/>
      </dsp:nvSpPr>
      <dsp:spPr>
        <a:xfrm>
          <a:off x="0" y="1893040"/>
          <a:ext cx="10058399" cy="473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Avenir Next LT Pro" panose="020B0504020202020204" pitchFamily="34" charset="77"/>
            </a:rPr>
            <a:t>Code Enforcement</a:t>
          </a:r>
        </a:p>
      </dsp:txBody>
      <dsp:txXfrm>
        <a:off x="0" y="1893040"/>
        <a:ext cx="10058399" cy="473260"/>
      </dsp:txXfrm>
    </dsp:sp>
    <dsp:sp modelId="{7D62A3EB-70B7-490A-8DE6-FDB543D714EA}">
      <dsp:nvSpPr>
        <dsp:cNvPr id="0" name=""/>
        <dsp:cNvSpPr/>
      </dsp:nvSpPr>
      <dsp:spPr>
        <a:xfrm>
          <a:off x="0" y="2366300"/>
          <a:ext cx="100583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FD4361-65DC-44B6-A5CF-CA34954C5657}">
      <dsp:nvSpPr>
        <dsp:cNvPr id="0" name=""/>
        <dsp:cNvSpPr/>
      </dsp:nvSpPr>
      <dsp:spPr>
        <a:xfrm>
          <a:off x="0" y="2366300"/>
          <a:ext cx="10058399" cy="473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Avenir Next LT Pro" panose="020B0504020202020204" pitchFamily="34" charset="77"/>
            </a:rPr>
            <a:t>Economic Development</a:t>
          </a:r>
        </a:p>
      </dsp:txBody>
      <dsp:txXfrm>
        <a:off x="0" y="2366300"/>
        <a:ext cx="10058399" cy="473260"/>
      </dsp:txXfrm>
    </dsp:sp>
    <dsp:sp modelId="{13F98720-1B70-453F-87C8-64FBBA585E41}">
      <dsp:nvSpPr>
        <dsp:cNvPr id="0" name=""/>
        <dsp:cNvSpPr/>
      </dsp:nvSpPr>
      <dsp:spPr>
        <a:xfrm>
          <a:off x="0" y="2839560"/>
          <a:ext cx="1005839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8B4BBB-1B99-4919-87DB-FCC1491085C3}">
      <dsp:nvSpPr>
        <dsp:cNvPr id="0" name=""/>
        <dsp:cNvSpPr/>
      </dsp:nvSpPr>
      <dsp:spPr>
        <a:xfrm>
          <a:off x="0" y="2839560"/>
          <a:ext cx="10058399" cy="473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Avenir Next LT Pro" panose="020B0504020202020204" pitchFamily="34" charset="77"/>
            </a:rPr>
            <a:t>Acquisition / Disposition of Real Property</a:t>
          </a:r>
        </a:p>
      </dsp:txBody>
      <dsp:txXfrm>
        <a:off x="0" y="2839560"/>
        <a:ext cx="10058399" cy="473260"/>
      </dsp:txXfrm>
    </dsp:sp>
    <dsp:sp modelId="{7C828E17-FED3-429E-B08D-F688E6536B0B}">
      <dsp:nvSpPr>
        <dsp:cNvPr id="0" name=""/>
        <dsp:cNvSpPr/>
      </dsp:nvSpPr>
      <dsp:spPr>
        <a:xfrm>
          <a:off x="0" y="3312820"/>
          <a:ext cx="1005839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5C7CB-A8D4-47A5-A09E-5119E57DE7BA}">
      <dsp:nvSpPr>
        <dsp:cNvPr id="0" name=""/>
        <dsp:cNvSpPr/>
      </dsp:nvSpPr>
      <dsp:spPr>
        <a:xfrm>
          <a:off x="0" y="3312820"/>
          <a:ext cx="10058399" cy="473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Avenir Next LT Pro" panose="020B0504020202020204" pitchFamily="34" charset="77"/>
            </a:rPr>
            <a:t>Public Services</a:t>
          </a:r>
        </a:p>
      </dsp:txBody>
      <dsp:txXfrm>
        <a:off x="0" y="3312820"/>
        <a:ext cx="10058399" cy="4732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FE14B-35FF-4884-BFCA-1734403D3657}">
      <dsp:nvSpPr>
        <dsp:cNvPr id="0" name=""/>
        <dsp:cNvSpPr/>
      </dsp:nvSpPr>
      <dsp:spPr>
        <a:xfrm rot="5400000">
          <a:off x="-125624" y="843718"/>
          <a:ext cx="1312696" cy="1586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9E618CF-16B9-42D9-8399-C9DE0083B23F}">
      <dsp:nvSpPr>
        <dsp:cNvPr id="0" name=""/>
        <dsp:cNvSpPr/>
      </dsp:nvSpPr>
      <dsp:spPr>
        <a:xfrm>
          <a:off x="173515" y="1766"/>
          <a:ext cx="1762707" cy="10576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Next LT Pro" panose="020B0504020202020204" pitchFamily="34" charset="77"/>
            </a:rPr>
            <a:t>Employment Training</a:t>
          </a:r>
        </a:p>
      </dsp:txBody>
      <dsp:txXfrm>
        <a:off x="204492" y="32743"/>
        <a:ext cx="1700753" cy="995670"/>
      </dsp:txXfrm>
    </dsp:sp>
    <dsp:sp modelId="{DD30CEE1-0E24-4BDC-86E7-789D54461DE8}">
      <dsp:nvSpPr>
        <dsp:cNvPr id="0" name=""/>
        <dsp:cNvSpPr/>
      </dsp:nvSpPr>
      <dsp:spPr>
        <a:xfrm rot="5400000">
          <a:off x="-125624" y="2165749"/>
          <a:ext cx="1312696" cy="1586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3A9F9AF-6A08-49F4-8AF1-D20EDC372B24}">
      <dsp:nvSpPr>
        <dsp:cNvPr id="0" name=""/>
        <dsp:cNvSpPr/>
      </dsp:nvSpPr>
      <dsp:spPr>
        <a:xfrm>
          <a:off x="173515" y="1323796"/>
          <a:ext cx="1762707" cy="10576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Next LT Pro" panose="020B0504020202020204" pitchFamily="34" charset="77"/>
            </a:rPr>
            <a:t>Crime Prevention </a:t>
          </a:r>
        </a:p>
      </dsp:txBody>
      <dsp:txXfrm>
        <a:off x="204492" y="1354773"/>
        <a:ext cx="1700753" cy="995670"/>
      </dsp:txXfrm>
    </dsp:sp>
    <dsp:sp modelId="{01F01FFD-8BBC-47CF-9D2D-B3C4C2561134}">
      <dsp:nvSpPr>
        <dsp:cNvPr id="0" name=""/>
        <dsp:cNvSpPr/>
      </dsp:nvSpPr>
      <dsp:spPr>
        <a:xfrm>
          <a:off x="535390" y="2826764"/>
          <a:ext cx="2335066" cy="1586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A7C404-7160-4244-A6B7-6A98BF18E2AB}">
      <dsp:nvSpPr>
        <dsp:cNvPr id="0" name=""/>
        <dsp:cNvSpPr/>
      </dsp:nvSpPr>
      <dsp:spPr>
        <a:xfrm>
          <a:off x="173515" y="2645826"/>
          <a:ext cx="1762707" cy="10576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Next LT Pro" panose="020B0504020202020204" pitchFamily="34" charset="77"/>
            </a:rPr>
            <a:t>Childcare </a:t>
          </a:r>
        </a:p>
      </dsp:txBody>
      <dsp:txXfrm>
        <a:off x="204492" y="2676803"/>
        <a:ext cx="1700753" cy="995670"/>
      </dsp:txXfrm>
    </dsp:sp>
    <dsp:sp modelId="{54068515-07A1-42B4-87D5-CADF45504E06}">
      <dsp:nvSpPr>
        <dsp:cNvPr id="0" name=""/>
        <dsp:cNvSpPr/>
      </dsp:nvSpPr>
      <dsp:spPr>
        <a:xfrm rot="16200000">
          <a:off x="2218776" y="2165749"/>
          <a:ext cx="1312696" cy="1586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C8EF0F1-2422-4E15-9FF8-C6B82C45C0A0}">
      <dsp:nvSpPr>
        <dsp:cNvPr id="0" name=""/>
        <dsp:cNvSpPr/>
      </dsp:nvSpPr>
      <dsp:spPr>
        <a:xfrm>
          <a:off x="2517915" y="2645826"/>
          <a:ext cx="1762707" cy="10576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Next LT Pro" panose="020B0504020202020204" pitchFamily="34" charset="77"/>
            </a:rPr>
            <a:t>Health Care </a:t>
          </a:r>
        </a:p>
      </dsp:txBody>
      <dsp:txXfrm>
        <a:off x="2548892" y="2676803"/>
        <a:ext cx="1700753" cy="995670"/>
      </dsp:txXfrm>
    </dsp:sp>
    <dsp:sp modelId="{FD4ACB44-0B7E-4E81-876A-9760455CE4BD}">
      <dsp:nvSpPr>
        <dsp:cNvPr id="0" name=""/>
        <dsp:cNvSpPr/>
      </dsp:nvSpPr>
      <dsp:spPr>
        <a:xfrm rot="16200000">
          <a:off x="2218776" y="843718"/>
          <a:ext cx="1312696" cy="1586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E8F73A-5BF7-48F6-ADAA-505669CF2FF2}">
      <dsp:nvSpPr>
        <dsp:cNvPr id="0" name=""/>
        <dsp:cNvSpPr/>
      </dsp:nvSpPr>
      <dsp:spPr>
        <a:xfrm>
          <a:off x="2517915" y="1323796"/>
          <a:ext cx="1762707" cy="10576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Next LT Pro" panose="020B0504020202020204" pitchFamily="34" charset="77"/>
            </a:rPr>
            <a:t>Drug Abuse Education </a:t>
          </a:r>
        </a:p>
      </dsp:txBody>
      <dsp:txXfrm>
        <a:off x="2548892" y="1354773"/>
        <a:ext cx="1700753" cy="995670"/>
      </dsp:txXfrm>
    </dsp:sp>
    <dsp:sp modelId="{07206B68-CCD5-4C2D-A421-2F9BB4B00C65}">
      <dsp:nvSpPr>
        <dsp:cNvPr id="0" name=""/>
        <dsp:cNvSpPr/>
      </dsp:nvSpPr>
      <dsp:spPr>
        <a:xfrm>
          <a:off x="2879791" y="182703"/>
          <a:ext cx="2335066" cy="1586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68F7F6D-316B-49CF-B34B-90B68899EE9F}">
      <dsp:nvSpPr>
        <dsp:cNvPr id="0" name=""/>
        <dsp:cNvSpPr/>
      </dsp:nvSpPr>
      <dsp:spPr>
        <a:xfrm>
          <a:off x="2517915" y="1766"/>
          <a:ext cx="1762707" cy="10576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Next LT Pro" panose="020B0504020202020204" pitchFamily="34" charset="77"/>
            </a:rPr>
            <a:t>Fair Housing Counseling </a:t>
          </a:r>
        </a:p>
      </dsp:txBody>
      <dsp:txXfrm>
        <a:off x="2548892" y="32743"/>
        <a:ext cx="1700753" cy="995670"/>
      </dsp:txXfrm>
    </dsp:sp>
    <dsp:sp modelId="{184EF5F5-7359-48FD-8F24-26584AFB5B82}">
      <dsp:nvSpPr>
        <dsp:cNvPr id="0" name=""/>
        <dsp:cNvSpPr/>
      </dsp:nvSpPr>
      <dsp:spPr>
        <a:xfrm rot="5400000">
          <a:off x="4563176" y="843718"/>
          <a:ext cx="1312696" cy="1586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72A780A-7AA8-4056-A69C-5EA5074A0E5C}">
      <dsp:nvSpPr>
        <dsp:cNvPr id="0" name=""/>
        <dsp:cNvSpPr/>
      </dsp:nvSpPr>
      <dsp:spPr>
        <a:xfrm>
          <a:off x="4862316" y="1766"/>
          <a:ext cx="1762707" cy="10576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Next LT Pro" panose="020B0504020202020204" pitchFamily="34" charset="77"/>
            </a:rPr>
            <a:t>Energy Conservation </a:t>
          </a:r>
        </a:p>
      </dsp:txBody>
      <dsp:txXfrm>
        <a:off x="4893293" y="32743"/>
        <a:ext cx="1700753" cy="995670"/>
      </dsp:txXfrm>
    </dsp:sp>
    <dsp:sp modelId="{72D38CC1-58AC-4712-8381-F2E7D9459454}">
      <dsp:nvSpPr>
        <dsp:cNvPr id="0" name=""/>
        <dsp:cNvSpPr/>
      </dsp:nvSpPr>
      <dsp:spPr>
        <a:xfrm rot="5400000">
          <a:off x="4563176" y="2165749"/>
          <a:ext cx="1312696" cy="1586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7EE42FA-48F2-4163-9196-46F4E7642943}">
      <dsp:nvSpPr>
        <dsp:cNvPr id="0" name=""/>
        <dsp:cNvSpPr/>
      </dsp:nvSpPr>
      <dsp:spPr>
        <a:xfrm>
          <a:off x="4862316" y="1323796"/>
          <a:ext cx="1762707" cy="10576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Next LT Pro" panose="020B0504020202020204" pitchFamily="34" charset="77"/>
            </a:rPr>
            <a:t>Homebuyer Education</a:t>
          </a:r>
        </a:p>
      </dsp:txBody>
      <dsp:txXfrm>
        <a:off x="4893293" y="1354773"/>
        <a:ext cx="1700753" cy="995670"/>
      </dsp:txXfrm>
    </dsp:sp>
    <dsp:sp modelId="{A3E04DE0-7649-45DF-B5D5-E3C1A51853DB}">
      <dsp:nvSpPr>
        <dsp:cNvPr id="0" name=""/>
        <dsp:cNvSpPr/>
      </dsp:nvSpPr>
      <dsp:spPr>
        <a:xfrm>
          <a:off x="4862316" y="2645826"/>
          <a:ext cx="1762707" cy="10576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Next LT Pro" panose="020B0504020202020204" pitchFamily="34" charset="77"/>
            </a:rPr>
            <a:t>Recreation Programs</a:t>
          </a:r>
        </a:p>
      </dsp:txBody>
      <dsp:txXfrm>
        <a:off x="4893293" y="2676803"/>
        <a:ext cx="1700753" cy="9956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5413A-4B60-4F8F-A5A0-6F25365A99AB}">
      <dsp:nvSpPr>
        <dsp:cNvPr id="0" name=""/>
        <dsp:cNvSpPr/>
      </dsp:nvSpPr>
      <dsp:spPr>
        <a:xfrm>
          <a:off x="2826465" y="329271"/>
          <a:ext cx="947048" cy="9470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F04CEF-79FC-4444-87AA-4C6AD7109703}">
      <dsp:nvSpPr>
        <dsp:cNvPr id="0" name=""/>
        <dsp:cNvSpPr/>
      </dsp:nvSpPr>
      <dsp:spPr>
        <a:xfrm>
          <a:off x="2247713" y="1705732"/>
          <a:ext cx="2104552" cy="14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Avenir Next LT Pro" panose="020B0504020202020204" pitchFamily="34" charset="77"/>
            </a:rPr>
            <a:t>Benefit Low- and Moderate-Income Persons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Avenir Next LT Pro" panose="020B0504020202020204" pitchFamily="34" charset="77"/>
            </a:rPr>
            <a:t>(at least 70% of grant amount)</a:t>
          </a:r>
          <a:endParaRPr lang="en-US" sz="1800" b="0" i="0" kern="1200" dirty="0">
            <a:latin typeface="Avenir Next LT Pro" panose="020B0504020202020204" pitchFamily="34" charset="77"/>
          </a:endParaRPr>
        </a:p>
      </dsp:txBody>
      <dsp:txXfrm>
        <a:off x="2247713" y="1705732"/>
        <a:ext cx="2104552" cy="1485000"/>
      </dsp:txXfrm>
    </dsp:sp>
    <dsp:sp modelId="{A0C5249B-825F-49A4-9B26-4857117365D4}">
      <dsp:nvSpPr>
        <dsp:cNvPr id="0" name=""/>
        <dsp:cNvSpPr/>
      </dsp:nvSpPr>
      <dsp:spPr>
        <a:xfrm>
          <a:off x="5299314" y="329271"/>
          <a:ext cx="947048" cy="9470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586128E-2DF9-4C7E-95F1-99020C96E155}">
      <dsp:nvSpPr>
        <dsp:cNvPr id="0" name=""/>
        <dsp:cNvSpPr/>
      </dsp:nvSpPr>
      <dsp:spPr>
        <a:xfrm>
          <a:off x="4720562" y="1705732"/>
          <a:ext cx="2104552" cy="14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Avenir Next LT Pro" panose="020B0504020202020204" pitchFamily="34" charset="77"/>
            </a:rPr>
            <a:t>Prevent or Eliminate Blight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Avenir Next LT Pro" panose="020B0504020202020204" pitchFamily="34" charset="77"/>
            </a:rPr>
            <a:t> (not more than 30% of grant amount)</a:t>
          </a:r>
          <a:endParaRPr lang="en-US" sz="1800" b="0" i="0" kern="1200" dirty="0">
            <a:latin typeface="Avenir Next LT Pro" panose="020B0504020202020204" pitchFamily="34" charset="77"/>
          </a:endParaRPr>
        </a:p>
      </dsp:txBody>
      <dsp:txXfrm>
        <a:off x="4720562" y="1705732"/>
        <a:ext cx="2104552" cy="1485000"/>
      </dsp:txXfrm>
    </dsp:sp>
    <dsp:sp modelId="{7B58BC33-520A-4700-B7E3-E2AA77E14142}">
      <dsp:nvSpPr>
        <dsp:cNvPr id="0" name=""/>
        <dsp:cNvSpPr/>
      </dsp:nvSpPr>
      <dsp:spPr>
        <a:xfrm>
          <a:off x="7772163" y="329271"/>
          <a:ext cx="947048" cy="9470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B5BFE43-41CF-49F7-B245-835791119515}">
      <dsp:nvSpPr>
        <dsp:cNvPr id="0" name=""/>
        <dsp:cNvSpPr/>
      </dsp:nvSpPr>
      <dsp:spPr>
        <a:xfrm>
          <a:off x="7193411" y="1705732"/>
          <a:ext cx="2104552" cy="148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Avenir Next LT Pro" panose="020B0504020202020204" pitchFamily="34" charset="77"/>
            </a:rPr>
            <a:t>Urgent Needs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Avenir Next LT Pro" panose="020B0504020202020204" pitchFamily="34" charset="77"/>
            </a:rPr>
            <a:t>when health and welfare are threatened</a:t>
          </a:r>
          <a:endParaRPr lang="en-US" sz="1800" b="0" i="0" kern="1200" dirty="0">
            <a:latin typeface="Avenir Next LT Pro" panose="020B0504020202020204" pitchFamily="34" charset="77"/>
          </a:endParaRPr>
        </a:p>
      </dsp:txBody>
      <dsp:txXfrm>
        <a:off x="7193411" y="1705732"/>
        <a:ext cx="2104552" cy="148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DA6B5-E35C-458A-AD78-78FF7BF875A7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EA6CD-4765-47AA-91D0-9D60E0082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4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BC6DB-0E0C-BE43-8159-CC19B8BBED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6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829AB-68F2-4279-B62C-C063670A7D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37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829AB-68F2-4279-B62C-C063670A7D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040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829AB-68F2-4279-B62C-C063670A7D9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1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04DB7-4059-1B85-41EF-4766093A0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6A99F-3AFF-091E-9AB8-08B1851CE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BC0BA-A0C9-CD14-37EA-1430206B1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DC4CA-1B0B-425C-B6D8-2EC6C879D32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27F4B-5F2B-C690-2DBC-A9BCE3F4B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A17A2-88E7-ED04-918C-B7917A645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935D-4509-46AA-8A7D-FBA564CA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10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B6867-FE7E-F06D-C376-8CEED3B1F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AC5518-910C-8A43-0A25-5643525D2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6F56A-2663-140E-DD9C-65F8F7D1E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DC4CA-1B0B-425C-B6D8-2EC6C879D32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65B24-C81D-BE0E-282C-BEA2C7BC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26649-3340-542E-E334-0235998FF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935D-4509-46AA-8A7D-FBA564CA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3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63CF30-CE83-55F1-0860-636E0FFEE6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4EDC17-4D83-13B6-880E-341EC1F3F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1478B-E746-9CD0-D7FC-17D8C1EE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DC4CA-1B0B-425C-B6D8-2EC6C879D32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A211E-6488-F5F0-092E-03D67414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C0E4D-7C9D-1317-2154-82ECE4DD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935D-4509-46AA-8A7D-FBA564CA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5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5/5/2025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7322" y="1507066"/>
            <a:ext cx="10134371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81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r>
              <a:rPr lang="en-US"/>
              <a:t>1 ‖ Public Meeting ‖  Mullin &amp; Lonergan Associates, Inc. ‖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752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A5ABC3A-9044-45E9-ACD5-7BAEC45823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r>
              <a:rPr lang="en-US"/>
              <a:t>1 ‖ Public Meeting ‖  Mullin &amp; Lonergan Associates, Inc. ‖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739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447FB2F-346F-4C5D-A2BF-7FFC7AD0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r>
              <a:rPr lang="en-US"/>
              <a:t>1 ‖ Public Meeting ‖  Mullin &amp; Lonergan Associates, Inc. ‖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404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9ABA4E9-A22D-4CFD-A650-E4C3789ADC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r>
              <a:rPr lang="en-US"/>
              <a:t>1 ‖ Public Meeting ‖  Mullin &amp; Lonergan Associates, Inc. ‖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80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2CD5B9F-9D72-41CA-8804-DDE74569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r>
              <a:rPr lang="en-US"/>
              <a:t>1 ‖ Public Meeting ‖  Mullin &amp; Lonergan Associates, Inc. ‖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086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0A04221-A3FE-4654-A588-001DF40F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r>
              <a:rPr lang="en-US"/>
              <a:t>1 ‖ Public Meeting ‖  Mullin &amp; Lonergan Associates, Inc. ‖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23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F99A1E-83A3-4D2E-95D7-F6A6F4273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r>
              <a:rPr lang="en-US"/>
              <a:t>1 ‖ Public Meeting ‖  Mullin &amp; Lonergan Associates, Inc. ‖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5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F5A79-97D8-2DC6-8BFC-90C197B51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26B54-AC6D-40FF-86A7-6EA32B6D9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F3319-0719-4885-47FF-8AF0B4CF1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DC4CA-1B0B-425C-B6D8-2EC6C879D32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4F09B-9966-C769-1484-77586F993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1B3E-8EB9-EAC9-FC89-B8CDA6AE6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935D-4509-46AA-8A7D-FBA564CA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67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974D0F0-4C55-431D-B80E-2B7E1672C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r>
              <a:rPr lang="en-US"/>
              <a:t>1 ‖ Public Meeting ‖  Mullin &amp; Lonergan Associates, Inc. ‖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62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07B2990-BC35-413E-A047-82DD7A32AF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r>
              <a:rPr lang="en-US"/>
              <a:t>1 ‖ Public Meeting ‖  Mullin &amp; Lonergan Associates, Inc. ‖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747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1447FED-A504-49DE-928A-96FF77CB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r>
              <a:rPr lang="en-US"/>
              <a:t>1 ‖ Public Meeting ‖  Mullin &amp; Lonergan Associates, Inc. ‖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986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4E0C9D-5227-4F31-96EB-FF916AA314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r>
              <a:rPr lang="en-US"/>
              <a:t>1 ‖ Public Meeting ‖  Mullin &amp; Lonergan Associates, Inc. ‖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8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1D910-8A4E-1ECD-F302-55DFF6DF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47DDC-12D0-436C-79CE-5A3C5D4F2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B09BC-3367-D7B1-0AB9-95C2ED27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DC4CA-1B0B-425C-B6D8-2EC6C879D32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6A608-5CEF-538B-F8B9-4136A5F6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E5FAD-D431-E664-4B76-25E42168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935D-4509-46AA-8A7D-FBA564CA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11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075AB-C287-E724-82A5-1057F35A8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63566-1941-AFF9-B3B1-349B6E07A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C08D6-9887-D414-9FBC-1FA0895FE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FDD483-D92E-BD07-9D4D-40E80EC33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DC4CA-1B0B-425C-B6D8-2EC6C879D32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1FEF1-978C-E979-6250-4E4D94184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32AEEC-9754-382B-5DB3-EB031FB4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935D-4509-46AA-8A7D-FBA564CA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00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C794-A30E-42F6-2D40-F65030E4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CA46C-29F5-0ED1-9DCF-1CEDB8B0E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66ABD-679A-CB50-B0CA-817BB323F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AB6507-7E3B-E280-1212-9660D770B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96ABB2-8154-B740-9670-4A5ED98428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76269A-3875-FB5D-CEB5-48546796E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DC4CA-1B0B-425C-B6D8-2EC6C879D32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D53643-1C44-23C1-8DF5-B3D04805A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99825E-FAC8-D00C-3BE8-79519124B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935D-4509-46AA-8A7D-FBA564CA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94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9E1C-6470-0FAE-BBB0-EB317589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8FF66-675D-C93E-264E-3654B1CE2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DC4CA-1B0B-425C-B6D8-2EC6C879D32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FF73E-50DC-D167-DFF5-D33DEECB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92E19-4CE4-E0FF-EEA6-29F0556C4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935D-4509-46AA-8A7D-FBA564CA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06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D26C0-6754-15E6-0C5B-14D7B0650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DC4CA-1B0B-425C-B6D8-2EC6C879D32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89F565-782D-C869-4409-2D0C2A56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6DAFD-82E5-CC99-BA42-91292E08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935D-4509-46AA-8A7D-FBA564CA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2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8F888-5A93-BA96-3664-00008EAA3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F88A6-F460-F3DB-2F2A-B3C98B614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935E0-4EF1-9A5A-AF8C-1E92067AD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3A2BD-1618-E060-4A1F-D3EC118F7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DC4CA-1B0B-425C-B6D8-2EC6C879D32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7B1BE-DCF2-74A2-08B9-287699A4D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418D4-66C8-79A8-3D5B-BAA2135FE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935D-4509-46AA-8A7D-FBA564CA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7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66288-B1D1-35A2-C312-B9EBCF192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242D3D-3CA2-B666-0524-EA6AF7A54D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E9452-AF90-9DCC-A90C-48A2D1563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50E19-484B-8E51-0113-2D1028F2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DC4CA-1B0B-425C-B6D8-2EC6C879D32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B43FF-DA1B-F091-90C2-A4CAF533C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83830-9DBF-684D-1091-80810AFC1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935D-4509-46AA-8A7D-FBA564CA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9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5265A2-EFBA-1CFD-CFA2-0E8A1BB2B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98BAD-18E9-F024-AD48-AFF5F0C67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60B6A-54C5-D517-14F8-F622117339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ADC4CA-1B0B-425C-B6D8-2EC6C879D32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C2771-ACA4-AAAD-4FAB-ADE99CA7F5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F26CC-8229-F6B6-02DF-8207E23D8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F8935D-4509-46AA-8A7D-FBA564CA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6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503103A-4149-4473-80AF-3C4FCC3DBD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69140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r>
              <a:rPr lang="en-US"/>
              <a:t>1 ‖ Public Meeting ‖  Mullin &amp; Lonergan Associates, Inc. ‖ February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8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ol.gov/sites/dolgov/files/WHD/legacy/files/wh347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m.gov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communitydevelopment@franklincountyohio.gov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communitydevelopment@franklincountyohio.g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ience.arcgis.com/experience/279eca0222754f8a954bbf8cf995a1a3#data_s=id%3Awidget_34_output_config_0%3A1%2Cid%3AdataSource_2-LMISD_layers_9515%3A141336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A4BBE1-87E0-842A-B6D6-AFB64E30FD35}"/>
              </a:ext>
            </a:extLst>
          </p:cNvPr>
          <p:cNvSpPr/>
          <p:nvPr/>
        </p:nvSpPr>
        <p:spPr>
          <a:xfrm>
            <a:off x="0" y="0"/>
            <a:ext cx="12192000" cy="2808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20AD1-B99A-D263-4F5F-843E808D1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r>
              <a:rPr lang="en-US" sz="4100" dirty="0"/>
              <a:t>Community Development Block Grant (CDBG)</a:t>
            </a:r>
            <a:br>
              <a:rPr lang="en-US" sz="4100" dirty="0"/>
            </a:br>
            <a:r>
              <a:rPr lang="en-US" sz="4100" dirty="0"/>
              <a:t>2025 Application for Funding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3A2F18-438D-D286-6F5A-FF2BFED74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60607"/>
            <a:ext cx="10909643" cy="552659"/>
          </a:xfrm>
        </p:spPr>
        <p:txBody>
          <a:bodyPr anchor="t">
            <a:normAutofit/>
          </a:bodyPr>
          <a:lstStyle/>
          <a:p>
            <a:r>
              <a:rPr lang="en-US" sz="1100"/>
              <a:t>Application Workshop</a:t>
            </a:r>
          </a:p>
          <a:p>
            <a:r>
              <a:rPr lang="en-US" sz="1100"/>
              <a:t>May 6, 2025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AI-generated content may be incorrect.">
            <a:extLst>
              <a:ext uri="{FF2B5EF4-FFF2-40B4-BE49-F238E27FC236}">
                <a16:creationId xmlns:a16="http://schemas.microsoft.com/office/drawing/2014/main" id="{DECA327A-9823-5379-CE7D-A0F59083E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986" y="604793"/>
            <a:ext cx="5615432" cy="172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6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8C236F-CB75-833D-2B4C-499FB8669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1926C-07C8-5EB1-0F1E-E025267F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146977"/>
          </a:xfrm>
        </p:spPr>
        <p:txBody>
          <a:bodyPr anchor="b">
            <a:normAutofit/>
          </a:bodyPr>
          <a:lstStyle/>
          <a:p>
            <a:r>
              <a:rPr lang="en-US" sz="5400" dirty="0"/>
              <a:t>Area Benefit- Service Area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921AD-0760-6DDE-FCBD-37CD9A91E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2026365"/>
            <a:ext cx="6296025" cy="4231733"/>
          </a:xfrm>
        </p:spPr>
        <p:txBody>
          <a:bodyPr anchor="t">
            <a:normAutofit/>
          </a:bodyPr>
          <a:lstStyle/>
          <a:p>
            <a:pPr lvl="0"/>
            <a:r>
              <a:rPr lang="en-US" sz="2400" dirty="0"/>
              <a:t>Consider who will benefit from the project. </a:t>
            </a:r>
          </a:p>
          <a:p>
            <a:pPr lvl="0"/>
            <a:r>
              <a:rPr lang="en-US" sz="2400" dirty="0"/>
              <a:t>Is the project located in an area that is primarily residential?</a:t>
            </a:r>
          </a:p>
          <a:p>
            <a:pPr lvl="0"/>
            <a:r>
              <a:rPr lang="en-US" sz="2400" dirty="0"/>
              <a:t>Does your project serve a broader area than the local neighborhood?</a:t>
            </a:r>
          </a:p>
          <a:p>
            <a:pPr lvl="0"/>
            <a:r>
              <a:rPr lang="en-US" sz="2400" dirty="0"/>
              <a:t>Does your project serve as a connector to a business district, major transportation thoroughfare?</a:t>
            </a:r>
          </a:p>
          <a:p>
            <a:pPr lvl="0"/>
            <a:r>
              <a:rPr lang="en-US" sz="2400" dirty="0"/>
              <a:t>Who is most likely to frequent your park? Will the park host large events/sporting tournaments?</a:t>
            </a:r>
          </a:p>
          <a:p>
            <a:endParaRPr lang="en-US" sz="2000" dirty="0"/>
          </a:p>
        </p:txBody>
      </p:sp>
      <p:pic>
        <p:nvPicPr>
          <p:cNvPr id="6" name="Picture 5" descr="Aerial view of Parc de Lausanne Quebec">
            <a:extLst>
              <a:ext uri="{FF2B5EF4-FFF2-40B4-BE49-F238E27FC236}">
                <a16:creationId xmlns:a16="http://schemas.microsoft.com/office/drawing/2014/main" id="{5E332D3F-A768-C219-E140-FFBA001F9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r="25630" b="1"/>
          <a:stretch/>
        </p:blipFill>
        <p:spPr>
          <a:xfrm>
            <a:off x="7174048" y="1995860"/>
            <a:ext cx="4035965" cy="419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73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670962-1549-E98C-A18F-C6624B846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Estimated Resources Available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170B8C-102E-A4C0-CD7B-CE3D4935E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8665" y="6318843"/>
            <a:ext cx="409759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t>CDBG Application Workshop ‖  Mullin &amp; Lonergan Associates, Inc. ‖</a:t>
            </a:r>
            <a:r>
              <a:rPr lang="en-US" sz="900" dirty="0">
                <a:solidFill>
                  <a:schemeClr val="tx1">
                    <a:tint val="75000"/>
                  </a:schemeClr>
                </a:solidFill>
              </a:rPr>
              <a:t> May 2025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1A28211-9213-7782-F2B2-51F489750D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700206"/>
              </p:ext>
            </p:extLst>
          </p:nvPr>
        </p:nvGraphicFramePr>
        <p:xfrm>
          <a:off x="1326352" y="1350069"/>
          <a:ext cx="9536249" cy="4328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7098">
                  <a:extLst>
                    <a:ext uri="{9D8B030D-6E8A-4147-A177-3AD203B41FA5}">
                      <a16:colId xmlns:a16="http://schemas.microsoft.com/office/drawing/2014/main" val="391415266"/>
                    </a:ext>
                  </a:extLst>
                </a:gridCol>
                <a:gridCol w="2177895">
                  <a:extLst>
                    <a:ext uri="{9D8B030D-6E8A-4147-A177-3AD203B41FA5}">
                      <a16:colId xmlns:a16="http://schemas.microsoft.com/office/drawing/2014/main" val="3709938056"/>
                    </a:ext>
                  </a:extLst>
                </a:gridCol>
                <a:gridCol w="1970628">
                  <a:extLst>
                    <a:ext uri="{9D8B030D-6E8A-4147-A177-3AD203B41FA5}">
                      <a16:colId xmlns:a16="http://schemas.microsoft.com/office/drawing/2014/main" val="3027429669"/>
                    </a:ext>
                  </a:extLst>
                </a:gridCol>
                <a:gridCol w="1970628">
                  <a:extLst>
                    <a:ext uri="{9D8B030D-6E8A-4147-A177-3AD203B41FA5}">
                      <a16:colId xmlns:a16="http://schemas.microsoft.com/office/drawing/2014/main" val="2470525264"/>
                    </a:ext>
                  </a:extLst>
                </a:gridCol>
              </a:tblGrid>
              <a:tr h="115671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Funding Source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ptos" panose="020B0004020202020204" pitchFamily="34" charset="0"/>
                        </a:rPr>
                        <a:t>Reprogrammed funds from 2023/2024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ptos" panose="020B0004020202020204" pitchFamily="34" charset="0"/>
                        </a:rPr>
                        <a:t>Estimated 2025 Allocation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ptos" panose="020B0004020202020204" pitchFamily="34" charset="0"/>
                        </a:rPr>
                        <a:t>Estimated Total Available</a:t>
                      </a:r>
                    </a:p>
                  </a:txBody>
                  <a:tcPr marL="107769" marR="107769" marT="53884" marB="53884"/>
                </a:tc>
                <a:extLst>
                  <a:ext uri="{0D108BD9-81ED-4DB2-BD59-A6C34878D82A}">
                    <a16:rowId xmlns:a16="http://schemas.microsoft.com/office/drawing/2014/main" val="3187808342"/>
                  </a:ext>
                </a:extLst>
              </a:tr>
              <a:tr h="65379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 panose="020B0004020202020204" pitchFamily="34" charset="0"/>
                        </a:rPr>
                        <a:t>CDBG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ptos" panose="020B0004020202020204" pitchFamily="34" charset="0"/>
                        </a:rPr>
                        <a:t>$2,312,671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ptos" panose="020B0004020202020204" pitchFamily="34" charset="0"/>
                        </a:rPr>
                        <a:t>$2,041,576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ptos" panose="020B0004020202020204" pitchFamily="34" charset="0"/>
                        </a:rPr>
                        <a:t>$4,354,243</a:t>
                      </a:r>
                    </a:p>
                  </a:txBody>
                  <a:tcPr marL="107769" marR="107769" marT="53884" marB="53884"/>
                </a:tc>
                <a:extLst>
                  <a:ext uri="{0D108BD9-81ED-4DB2-BD59-A6C34878D82A}">
                    <a16:rowId xmlns:a16="http://schemas.microsoft.com/office/drawing/2014/main" val="723632749"/>
                  </a:ext>
                </a:extLst>
              </a:tr>
              <a:tr h="65379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 panose="020B0004020202020204" pitchFamily="34" charset="0"/>
                        </a:rPr>
                        <a:t>CDBG Admin (20% of Allocation)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ptos" panose="020B0004020202020204" pitchFamily="34" charset="0"/>
                        </a:rPr>
                        <a:t>N/A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ptos" panose="020B0004020202020204" pitchFamily="34" charset="0"/>
                        </a:rPr>
                        <a:t>$408,315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ptos" panose="020B0004020202020204" pitchFamily="34" charset="0"/>
                        </a:rPr>
                        <a:t>$408,315</a:t>
                      </a:r>
                    </a:p>
                  </a:txBody>
                  <a:tcPr marL="107769" marR="107769" marT="53884" marB="53884"/>
                </a:tc>
                <a:extLst>
                  <a:ext uri="{0D108BD9-81ED-4DB2-BD59-A6C34878D82A}">
                    <a16:rowId xmlns:a16="http://schemas.microsoft.com/office/drawing/2014/main" val="116608945"/>
                  </a:ext>
                </a:extLst>
              </a:tr>
              <a:tr h="653796">
                <a:tc>
                  <a:txBody>
                    <a:bodyPr/>
                    <a:lstStyle/>
                    <a:p>
                      <a:r>
                        <a:rPr lang="en-US" sz="2400">
                          <a:latin typeface="Aptos" panose="020B0004020202020204" pitchFamily="34" charset="0"/>
                        </a:rPr>
                        <a:t>Public Services (15% Maximum) 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ptos" panose="020B0004020202020204" pitchFamily="34" charset="0"/>
                        </a:rPr>
                        <a:t>$346,901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ptos" panose="020B0004020202020204" pitchFamily="34" charset="0"/>
                        </a:rPr>
                        <a:t>$306,236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ptos" panose="020B0004020202020204" pitchFamily="34" charset="0"/>
                        </a:rPr>
                        <a:t>$653,137</a:t>
                      </a:r>
                    </a:p>
                  </a:txBody>
                  <a:tcPr marL="107769" marR="107769" marT="53884" marB="53884"/>
                </a:tc>
                <a:extLst>
                  <a:ext uri="{0D108BD9-81ED-4DB2-BD59-A6C34878D82A}">
                    <a16:rowId xmlns:a16="http://schemas.microsoft.com/office/drawing/2014/main" val="1402591450"/>
                  </a:ext>
                </a:extLst>
              </a:tr>
              <a:tr h="653796">
                <a:tc>
                  <a:txBody>
                    <a:bodyPr/>
                    <a:lstStyle/>
                    <a:p>
                      <a:r>
                        <a:rPr lang="en-US" sz="2400">
                          <a:latin typeface="Aptos" panose="020B0004020202020204" pitchFamily="34" charset="0"/>
                        </a:rPr>
                        <a:t>Total Remaining- Other Activities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ptos" panose="020B0004020202020204" pitchFamily="34" charset="0"/>
                        </a:rPr>
                        <a:t>$1,965,771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ptos" panose="020B0004020202020204" pitchFamily="34" charset="0"/>
                        </a:rPr>
                        <a:t>$1,327,025</a:t>
                      </a:r>
                    </a:p>
                  </a:txBody>
                  <a:tcPr marL="107769" marR="107769" marT="53884" marB="538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ptos" panose="020B0004020202020204" pitchFamily="34" charset="0"/>
                        </a:rPr>
                        <a:t>$3,292,796</a:t>
                      </a:r>
                    </a:p>
                  </a:txBody>
                  <a:tcPr marL="107769" marR="107769" marT="53884" marB="53884"/>
                </a:tc>
                <a:extLst>
                  <a:ext uri="{0D108BD9-81ED-4DB2-BD59-A6C34878D82A}">
                    <a16:rowId xmlns:a16="http://schemas.microsoft.com/office/drawing/2014/main" val="4194259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3741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053BB-4E27-6AF5-6DFE-D4B220F39C6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/>
              <a:t>FAQ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60599-DD22-515B-47CC-8C34FED65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dirty="0"/>
              <a:t>Projects selected for funding will be notified and additional subrecipient training provided before implementation of activities will begin, including:</a:t>
            </a:r>
          </a:p>
          <a:p>
            <a:pPr lvl="0">
              <a:lnSpc>
                <a:spcPct val="100000"/>
              </a:lnSpc>
            </a:pPr>
            <a:r>
              <a:rPr lang="en-US" sz="2800" dirty="0"/>
              <a:t>Periodic reporting on activities to the County,</a:t>
            </a:r>
          </a:p>
          <a:p>
            <a:pPr lvl="0">
              <a:lnSpc>
                <a:spcPct val="100000"/>
              </a:lnSpc>
            </a:pPr>
            <a:r>
              <a:rPr lang="en-US" sz="2800" dirty="0"/>
              <a:t>Process for reimbursement of eligible expenses,</a:t>
            </a:r>
          </a:p>
          <a:p>
            <a:pPr lvl="0">
              <a:lnSpc>
                <a:spcPct val="100000"/>
              </a:lnSpc>
            </a:pPr>
            <a:r>
              <a:rPr lang="en-US" sz="2800" dirty="0"/>
              <a:t>Required certified payrolls for applicable projects,</a:t>
            </a:r>
          </a:p>
          <a:p>
            <a:pPr lvl="0">
              <a:lnSpc>
                <a:spcPct val="100000"/>
              </a:lnSpc>
            </a:pPr>
            <a:r>
              <a:rPr lang="en-US" sz="2800" dirty="0"/>
              <a:t>How are reimbursements received, (no direct deposit available)</a:t>
            </a:r>
          </a:p>
          <a:p>
            <a:pPr lvl="0">
              <a:lnSpc>
                <a:spcPct val="100000"/>
              </a:lnSpc>
            </a:pPr>
            <a:r>
              <a:rPr lang="en-US" sz="2800" dirty="0"/>
              <a:t>Insurance and fidelity bonding requirements for the subrecipient and any contractors hired to complete work on the project, and</a:t>
            </a:r>
          </a:p>
          <a:p>
            <a:pPr lvl="0">
              <a:lnSpc>
                <a:spcPct val="100000"/>
              </a:lnSpc>
            </a:pPr>
            <a:r>
              <a:rPr lang="en-US" sz="2800" dirty="0"/>
              <a:t>Bid letter pre-approval process.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59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D01D0-2FC8-24A6-B51C-91E6B0AE7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6618"/>
            <a:ext cx="10515600" cy="541034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Garamond" panose="02020404030301010803" pitchFamily="18" charset="0"/>
            </a:endParaRPr>
          </a:p>
          <a:p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195B21B-530A-085C-D539-D8617AD8A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8864" y="6319773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pPr algn="r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A5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CDBG Application Workshop ‖  Mullin &amp; Lonergan Associates, Inc. ‖</a:t>
            </a:r>
            <a:r>
              <a:rPr lang="en-US" sz="1400" dirty="0">
                <a:latin typeface="Garamond" panose="02020404030301010803" pitchFamily="18" charset="0"/>
              </a:rPr>
              <a:t> May 2025</a:t>
            </a:r>
            <a:endParaRPr lang="en-US" sz="2000" dirty="0"/>
          </a:p>
        </p:txBody>
      </p:sp>
      <p:pic>
        <p:nvPicPr>
          <p:cNvPr id="4" name="Graphic 3" descr="Questions">
            <a:extLst>
              <a:ext uri="{FF2B5EF4-FFF2-40B4-BE49-F238E27FC236}">
                <a16:creationId xmlns:a16="http://schemas.microsoft.com/office/drawing/2014/main" id="{0C3E70D5-79D5-B25A-4334-DC488D31D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6073" y="2488244"/>
            <a:ext cx="3760124" cy="37601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C6887A-2842-6C49-2F93-AA03EE0A8122}"/>
              </a:ext>
            </a:extLst>
          </p:cNvPr>
          <p:cNvSpPr txBox="1"/>
          <p:nvPr/>
        </p:nvSpPr>
        <p:spPr>
          <a:xfrm>
            <a:off x="4285672" y="1718803"/>
            <a:ext cx="3362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69762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16E93-96C9-1C96-5C2D-B4DEFA4FB58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dirty="0"/>
              <a:t>Projects that Include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9510C-84F5-A6F0-2C9E-944567C4F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45" y="1690688"/>
            <a:ext cx="10707255" cy="488560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Federal requirements, including Davis-Bacon Act and other labor standards, Section 3 (if applicable), and MBE/WBE participation apply and will be tracked and reported to Franklin County, and subsequently reported to HUD.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Awarded projects will include execution of a subrecipient agreement between the County and awarded agency, including conditions to:</a:t>
            </a:r>
          </a:p>
          <a:p>
            <a:pPr>
              <a:lnSpc>
                <a:spcPct val="100000"/>
              </a:lnSpc>
            </a:pPr>
            <a:r>
              <a:rPr lang="en-US" dirty="0"/>
              <a:t>Follow administrative and procurement requirements under 2 CFR Part 200- Uniform Administrative Requirements. </a:t>
            </a:r>
          </a:p>
          <a:p>
            <a:pPr>
              <a:lnSpc>
                <a:spcPct val="100000"/>
              </a:lnSpc>
            </a:pPr>
            <a:r>
              <a:rPr lang="en-US" dirty="0"/>
              <a:t>Reporting requirements for MBE/WBE participation and Section 3 (if applicable).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Progress Inspections and employee interviews for labor standards compliance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Weekly certified payroll reporting (certified payrolls are reviewed for accuracy before reimbursement requests are paid).  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The contractor must submit certified payroll weekly and the US DOL WH347 form is available for this purpose. </a:t>
            </a:r>
            <a:r>
              <a:rPr lang="en-US" dirty="0">
                <a:hlinkClick r:id="rId2"/>
              </a:rPr>
              <a:t>https://www.dol.gov/sites/dolgov/files/WHD/legacy/files/wh347.pdf</a:t>
            </a:r>
            <a:r>
              <a:rPr lang="en-US" dirty="0"/>
              <a:t>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23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FF993D-0765-7B24-9151-F09BC2F02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026EE-BE85-26A9-A1E1-CA94AE2C7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Application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2A7B6-2563-FEF0-733B-436F80BD4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728" y="1413164"/>
            <a:ext cx="10262996" cy="5144654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A5C"/>
                </a:solidFill>
              </a:rPr>
              <a:t>Applicant active UEI from </a:t>
            </a:r>
            <a:r>
              <a:rPr lang="en-US" sz="2400" b="1" dirty="0">
                <a:solidFill>
                  <a:srgbClr val="003A5C"/>
                </a:solidFill>
                <a:hlinkClick r:id="rId2"/>
              </a:rPr>
              <a:t>www.sam.gov</a:t>
            </a:r>
            <a:r>
              <a:rPr lang="en-US" sz="2400" b="1" dirty="0">
                <a:solidFill>
                  <a:srgbClr val="003A5C"/>
                </a:solidFill>
              </a:rPr>
              <a:t> </a:t>
            </a:r>
            <a:r>
              <a:rPr lang="en-US" sz="2400" dirty="0">
                <a:solidFill>
                  <a:srgbClr val="003A5C"/>
                </a:solidFill>
              </a:rPr>
              <a:t>(do this early as it may take 1-2 weeks to complete).</a:t>
            </a:r>
            <a:endParaRPr lang="en-US" sz="2400" b="1" dirty="0">
              <a:solidFill>
                <a:srgbClr val="003A5C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A5C"/>
                </a:solidFill>
              </a:rPr>
              <a:t>Include Project Location- </a:t>
            </a:r>
            <a:r>
              <a:rPr lang="en-US" sz="2400" dirty="0">
                <a:solidFill>
                  <a:srgbClr val="003A5C"/>
                </a:solidFill>
              </a:rPr>
              <a:t>if site specific and a construction activity, map must be included in application.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A5C"/>
                </a:solidFill>
              </a:rPr>
              <a:t>Include photo(s) </a:t>
            </a:r>
            <a:r>
              <a:rPr lang="en-US" sz="2400" dirty="0">
                <a:solidFill>
                  <a:srgbClr val="003A5C"/>
                </a:solidFill>
              </a:rPr>
              <a:t>of the project site and surrounding buildings.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A5C"/>
                </a:solidFill>
              </a:rPr>
              <a:t>For any Area Benefit- </a:t>
            </a:r>
            <a:r>
              <a:rPr lang="en-US" sz="2400" dirty="0">
                <a:solidFill>
                  <a:srgbClr val="003A5C"/>
                </a:solidFill>
              </a:rPr>
              <a:t>Include a map that outlines the service area so LMI percentage can be determined.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A5C"/>
                </a:solidFill>
              </a:rPr>
              <a:t>Cost estimates </a:t>
            </a:r>
            <a:r>
              <a:rPr lang="en-US" sz="2400" dirty="0">
                <a:solidFill>
                  <a:srgbClr val="003A5C"/>
                </a:solidFill>
              </a:rPr>
              <a:t>for construction project must be recent (within past 4 months).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A5C"/>
                </a:solidFill>
              </a:rPr>
              <a:t>Budget must include a description </a:t>
            </a:r>
            <a:r>
              <a:rPr lang="en-US" sz="2400" dirty="0">
                <a:solidFill>
                  <a:srgbClr val="003A5C"/>
                </a:solidFill>
              </a:rPr>
              <a:t>of the expenses that will be paid for with grant funds (if awarded)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A5C"/>
                </a:solidFill>
              </a:rPr>
              <a:t>Application must be approved and signed by the </a:t>
            </a:r>
            <a:r>
              <a:rPr lang="en-US" sz="2400" dirty="0">
                <a:solidFill>
                  <a:srgbClr val="003A5C"/>
                </a:solidFill>
              </a:rPr>
              <a:t>governing body (signature authority).</a:t>
            </a:r>
            <a:endParaRPr lang="en-US" sz="2400" b="1" dirty="0">
              <a:solidFill>
                <a:srgbClr val="003A5C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A5C"/>
                </a:solidFill>
              </a:rPr>
              <a:t>Matching funds are not required. </a:t>
            </a:r>
            <a:r>
              <a:rPr lang="en-US" sz="2400" dirty="0">
                <a:solidFill>
                  <a:srgbClr val="003A5C"/>
                </a:solidFill>
              </a:rPr>
              <a:t>Any additional project costs not covered by the grant are “leveraged” funds and should be explained in the application, including:</a:t>
            </a:r>
          </a:p>
          <a:p>
            <a:pPr marL="800100" lvl="1" indent="-342900">
              <a:buClr>
                <a:schemeClr val="tx1"/>
              </a:buClr>
            </a:pPr>
            <a:r>
              <a:rPr lang="en-US" sz="2000" dirty="0">
                <a:solidFill>
                  <a:srgbClr val="003A5C"/>
                </a:solidFill>
              </a:rPr>
              <a:t>Are these funds secured?</a:t>
            </a:r>
          </a:p>
          <a:p>
            <a:pPr marL="800100" lvl="1" indent="-342900">
              <a:buClr>
                <a:schemeClr val="tx1"/>
              </a:buClr>
            </a:pPr>
            <a:r>
              <a:rPr lang="en-US" sz="2000" dirty="0">
                <a:solidFill>
                  <a:srgbClr val="003A5C"/>
                </a:solidFill>
              </a:rPr>
              <a:t>If funding is awarded at a level below what is requested, can the project still move forward?</a:t>
            </a:r>
          </a:p>
          <a:p>
            <a:pPr marL="800100" lvl="1" indent="-342900">
              <a:buClr>
                <a:schemeClr val="tx1"/>
              </a:buClr>
            </a:pPr>
            <a:endParaRPr lang="en-US" sz="2000" dirty="0">
              <a:solidFill>
                <a:srgbClr val="003A5C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BBD7-20C8-64CD-BC57-A0C6AC70F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80032" y="6311900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A5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‖ 18 Public Needs Hearing ‖  Mullin &amp; Lonergan Associates, Inc. ‖</a:t>
            </a:r>
            <a:r>
              <a:rPr lang="en-US" sz="1400" dirty="0">
                <a:latin typeface="Garamond" panose="02020404030301010803" pitchFamily="18" charset="0"/>
              </a:rPr>
              <a:t> April 2025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A5C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674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667716-0992-5350-DBE2-8D953070D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DEC65-3B64-1D7D-3542-DAF38DE32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Project 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FC775-EAA1-C183-AD2A-38ADB90D2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728" y="1330036"/>
            <a:ext cx="10262996" cy="5227782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endParaRPr lang="en-US" sz="2400" b="1" dirty="0">
              <a:solidFill>
                <a:srgbClr val="003A5C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sz="2400" b="1" dirty="0">
                <a:solidFill>
                  <a:srgbClr val="003A5C"/>
                </a:solidFill>
              </a:rPr>
              <a:t>Projects will be scored based upon the following: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3A5C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A5C"/>
                </a:solidFill>
              </a:rPr>
              <a:t>Completeness of Application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A5C"/>
                </a:solidFill>
              </a:rPr>
              <a:t>Detailed Project Description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A5C"/>
                </a:solidFill>
              </a:rPr>
              <a:t>Eligibility of Project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A5C"/>
                </a:solidFill>
              </a:rPr>
              <a:t>National Objective Met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A5C"/>
                </a:solidFill>
              </a:rPr>
              <a:t>Reasonable Time Frame to Complete (shovel-ready)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A5C"/>
                </a:solidFill>
              </a:rPr>
              <a:t>Project can be expected to provide a community benefit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A5C"/>
                </a:solidFill>
              </a:rPr>
              <a:t>Design/Engineering procured under CDBG rules or paid for by the applicant.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7EE02-7F49-C4BA-2F73-89B7D7545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26214" y="6192693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A5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‖ 18 Public Needs Hearing ‖  Mullin &amp; Lonergan Associates, Inc. ‖</a:t>
            </a:r>
            <a:r>
              <a:rPr lang="en-US" sz="1400" dirty="0">
                <a:latin typeface="Garamond" panose="02020404030301010803" pitchFamily="18" charset="0"/>
              </a:rPr>
              <a:t> April 2025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A5C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149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8ED5C-A33E-1212-81AF-D44B73F44B7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Application Submission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ADC97-3D48-FA51-F48E-F6DCB41EC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728" y="1825624"/>
            <a:ext cx="10262996" cy="4486275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A5C"/>
                </a:solidFill>
              </a:rPr>
              <a:t>June 15</a:t>
            </a:r>
            <a:r>
              <a:rPr lang="en-US" sz="2400" b="1" baseline="30000" dirty="0">
                <a:solidFill>
                  <a:srgbClr val="003A5C"/>
                </a:solidFill>
              </a:rPr>
              <a:t>th</a:t>
            </a:r>
            <a:r>
              <a:rPr lang="en-US" sz="2400" b="1" dirty="0">
                <a:solidFill>
                  <a:srgbClr val="003A5C"/>
                </a:solidFill>
              </a:rPr>
              <a:t> 2025 at 4:00 p.m. : </a:t>
            </a:r>
            <a:r>
              <a:rPr lang="en-US" sz="2400" dirty="0">
                <a:solidFill>
                  <a:srgbClr val="003A5C"/>
                </a:solidFill>
              </a:rPr>
              <a:t>Deadline to apply. Applications received after this date and time will not be considered for funding.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A5C"/>
                </a:solidFill>
              </a:rPr>
              <a:t>Applications will be accepted by mail, email, or by dropping off a hard copy in person at: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2400" dirty="0">
                <a:solidFill>
                  <a:srgbClr val="003A5C"/>
                </a:solidFill>
              </a:rPr>
              <a:t>	Franklin County Economic Development and Planning Department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2400" dirty="0">
                <a:solidFill>
                  <a:srgbClr val="003A5C"/>
                </a:solidFill>
              </a:rPr>
              <a:t>	150 S. Front Street, Suite 10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2400" dirty="0">
                <a:solidFill>
                  <a:srgbClr val="003A5C"/>
                </a:solidFill>
              </a:rPr>
              <a:t>	Columbus, OH 43215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en-US" sz="2000" dirty="0">
              <a:solidFill>
                <a:srgbClr val="003A5C"/>
              </a:solidFill>
            </a:endParaRPr>
          </a:p>
          <a:p>
            <a:pPr marL="457200" lvl="1" indent="0">
              <a:buClr>
                <a:schemeClr val="tx1"/>
              </a:buClr>
              <a:buNone/>
            </a:pPr>
            <a:r>
              <a:rPr lang="en-US" dirty="0">
                <a:solidFill>
                  <a:srgbClr val="003A5C"/>
                </a:solidFill>
              </a:rPr>
              <a:t>Email: </a:t>
            </a:r>
            <a:r>
              <a:rPr lang="en-US" dirty="0">
                <a:solidFill>
                  <a:srgbClr val="003A5C"/>
                </a:solidFill>
                <a:hlinkClick r:id="rId2"/>
              </a:rPr>
              <a:t>communitydevelopment@franklincountyohio.gov</a:t>
            </a:r>
            <a:r>
              <a:rPr lang="en-US" dirty="0">
                <a:solidFill>
                  <a:srgbClr val="003A5C"/>
                </a:solidFill>
              </a:rPr>
              <a:t>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3A5C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88FDA-B804-655C-88EC-5DB9E4904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80032" y="6311900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A5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‖ 18 Public Needs Hearing ‖  Mullin &amp; Lonergan Associates, Inc. ‖</a:t>
            </a:r>
            <a:r>
              <a:rPr lang="en-US" sz="1400" dirty="0">
                <a:latin typeface="Garamond" panose="02020404030301010803" pitchFamily="18" charset="0"/>
              </a:rPr>
              <a:t> April 2025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A5C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713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92DD4-E155-3CAC-AC34-E0B46B9C4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0" y="365125"/>
            <a:ext cx="7758545" cy="1325563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Garamond" panose="02020404030301010803" pitchFamily="18" charset="0"/>
              </a:rPr>
              <a:t>For More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992D6-0DFE-B76F-DA30-1567088ED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273" y="2506662"/>
            <a:ext cx="10515600" cy="3312247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dirty="0"/>
              <a:t>Walter Dillard, Assistant Director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dirty="0"/>
              <a:t>Franklin County Economic Development and Planning</a:t>
            </a:r>
          </a:p>
          <a:p>
            <a:pPr marL="0" indent="0">
              <a:buNone/>
            </a:pPr>
            <a:endParaRPr lang="en-US" dirty="0"/>
          </a:p>
          <a:p>
            <a:pPr marL="0" marR="0" algn="ctr">
              <a:buNone/>
            </a:pPr>
            <a:r>
              <a:rPr lang="en-US" sz="1800" dirty="0">
                <a:effectLst/>
                <a:latin typeface="Copperplate Light"/>
                <a:ea typeface="Calibri" panose="020F0502020204030204" pitchFamily="34" charset="0"/>
                <a:cs typeface="Times New Roman" panose="02020603050405020304" pitchFamily="18" charset="0"/>
              </a:rPr>
              <a:t>Contact the Franklin County Economic Development and Planning Department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buNone/>
            </a:pP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communitydevelopment@franklincountyohio.gov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933D5-5EBD-4175-CA57-E593F242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80032" y="6311900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A5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‖ 19 Public Needs Hearing ‖  Mullin &amp; Lonergan Associates, Inc. ‖</a:t>
            </a:r>
            <a:r>
              <a:rPr lang="en-US" sz="1400" dirty="0">
                <a:latin typeface="Garamond" panose="02020404030301010803" pitchFamily="18" charset="0"/>
              </a:rPr>
              <a:t> April 2025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A5C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835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C194D-8895-7EE1-9FF4-412977317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4739" y="191863"/>
            <a:ext cx="10134369" cy="1002552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sz="3800" dirty="0">
                <a:solidFill>
                  <a:schemeClr val="tx1"/>
                </a:solidFill>
                <a:latin typeface="+mj-lt"/>
              </a:rPr>
              <a:t>Welcome and Introductions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5867B-D966-0510-D007-AA857BDCF7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Franklin County- Economic Development and Planning Staff Introductions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Ruchelle L. Pride, Interim Director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Walter Dillard, Assistant Director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Tanisha Drummond, Grants Coordinator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Julia Jones, Community Development Official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Mullin &amp; Lonergan Associates- Consultant Staff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Bill Wasielewski- President and SME- Mullin &amp; Lonergan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Donna King- Senior Project Manager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Kevin Tang, Housing &amp; Community Development Specialist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744E-01CE-96F5-C82F-F639EE011D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2560" y="6356349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A5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‖ CDBG Application Workshop ‖  Mullin &amp; Lonergan Associates, Inc. ‖</a:t>
            </a:r>
            <a:r>
              <a:rPr lang="en-US" sz="1400" dirty="0">
                <a:latin typeface="Garamond" panose="02020404030301010803" pitchFamily="18" charset="0"/>
              </a:rPr>
              <a:t> May 2025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A5C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942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E8DAA9-A9AB-6401-987F-114D50CF4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E00A78C-0A27-42A8-9BAC-E0EB77B38E7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CDBG grant funds available</a:t>
            </a:r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3AB30FF4-2B7D-2202-C2A9-2A21CE614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2560" y="6356349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A5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‖ 2 Public Needs Hearing‖  Mullin &amp; Lonergan Associates, Inc. ‖</a:t>
            </a:r>
            <a:r>
              <a:rPr lang="en-US" sz="1400">
                <a:latin typeface="Garamond" panose="02020404030301010803" pitchFamily="18" charset="0"/>
              </a:rPr>
              <a:t> April 2025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3A5C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graphicFrame>
        <p:nvGraphicFramePr>
          <p:cNvPr id="11" name="Text Placeholder 2">
            <a:extLst>
              <a:ext uri="{FF2B5EF4-FFF2-40B4-BE49-F238E27FC236}">
                <a16:creationId xmlns:a16="http://schemas.microsoft.com/office/drawing/2014/main" id="{01CC68EE-3DD0-F4A3-A692-6F30D70865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805196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A21227-4B6D-1832-E8B7-AB6C2084B262}"/>
              </a:ext>
            </a:extLst>
          </p:cNvPr>
          <p:cNvSpPr txBox="1"/>
          <p:nvPr/>
        </p:nvSpPr>
        <p:spPr>
          <a:xfrm>
            <a:off x="3968496" y="6176963"/>
            <a:ext cx="762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A5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CDBG Application Workshop ‖  Mullin &amp; Lonergan Associates, Inc. ‖</a:t>
            </a:r>
            <a:r>
              <a:rPr lang="en-US" sz="1800" dirty="0">
                <a:latin typeface="Garamond" panose="02020404030301010803" pitchFamily="18" charset="0"/>
              </a:rPr>
              <a:t> May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562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AB35C7E-3AF6-9545-B196-D86686A0B8FC}"/>
              </a:ext>
            </a:extLst>
          </p:cNvPr>
          <p:cNvSpPr/>
          <p:nvPr/>
        </p:nvSpPr>
        <p:spPr>
          <a:xfrm>
            <a:off x="4707495" y="4986659"/>
            <a:ext cx="640080" cy="64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742E8-674F-A74F-8F08-69B2000C0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3545" y="239843"/>
            <a:ext cx="10134369" cy="1002552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 MT (Headings)"/>
              </a:rPr>
              <a:t>CP &amp; AAP Process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9260EA-BAE3-A747-AF58-171E1C79C0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9043" y="3065211"/>
            <a:ext cx="640080" cy="64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noFill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F96F546-D78A-F14B-BB1C-4F75DCC49453}"/>
              </a:ext>
            </a:extLst>
          </p:cNvPr>
          <p:cNvSpPr>
            <a:spLocks noChangeAspect="1"/>
          </p:cNvSpPr>
          <p:nvPr/>
        </p:nvSpPr>
        <p:spPr>
          <a:xfrm>
            <a:off x="1800314" y="1874479"/>
            <a:ext cx="640080" cy="64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House">
            <a:extLst>
              <a:ext uri="{FF2B5EF4-FFF2-40B4-BE49-F238E27FC236}">
                <a16:creationId xmlns:a16="http://schemas.microsoft.com/office/drawing/2014/main" id="{C94413CD-3ECB-1B44-9CC8-1F102D7AE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89043" y="3062769"/>
            <a:ext cx="640080" cy="640080"/>
          </a:xfrm>
          <a:prstGeom prst="rect">
            <a:avLst/>
          </a:prstGeom>
        </p:spPr>
      </p:pic>
      <p:pic>
        <p:nvPicPr>
          <p:cNvPr id="10" name="Graphic 9" descr="Connections">
            <a:extLst>
              <a:ext uri="{FF2B5EF4-FFF2-40B4-BE49-F238E27FC236}">
                <a16:creationId xmlns:a16="http://schemas.microsoft.com/office/drawing/2014/main" id="{CB40F26B-04E4-DA4D-B5A0-BB35D1F98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08801" y="1901642"/>
            <a:ext cx="640080" cy="64008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1BF86A8-2381-8841-9FDE-D006C7387562}"/>
              </a:ext>
            </a:extLst>
          </p:cNvPr>
          <p:cNvSpPr/>
          <p:nvPr/>
        </p:nvSpPr>
        <p:spPr>
          <a:xfrm>
            <a:off x="6867144" y="1938129"/>
            <a:ext cx="640080" cy="64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2F0C86A-7F9D-B247-BC44-3702C44E7816}"/>
              </a:ext>
            </a:extLst>
          </p:cNvPr>
          <p:cNvSpPr/>
          <p:nvPr/>
        </p:nvSpPr>
        <p:spPr>
          <a:xfrm>
            <a:off x="6900672" y="3072384"/>
            <a:ext cx="640080" cy="64008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phic 14" descr="City">
            <a:extLst>
              <a:ext uri="{FF2B5EF4-FFF2-40B4-BE49-F238E27FC236}">
                <a16:creationId xmlns:a16="http://schemas.microsoft.com/office/drawing/2014/main" id="{60C6A1CB-96F8-A24A-AABB-C90426F93D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867144" y="1898737"/>
            <a:ext cx="640080" cy="640080"/>
          </a:xfrm>
          <a:prstGeom prst="rect">
            <a:avLst/>
          </a:prstGeom>
        </p:spPr>
      </p:pic>
      <p:pic>
        <p:nvPicPr>
          <p:cNvPr id="17" name="Graphic 16" descr="Checklist RTL">
            <a:extLst>
              <a:ext uri="{FF2B5EF4-FFF2-40B4-BE49-F238E27FC236}">
                <a16:creationId xmlns:a16="http://schemas.microsoft.com/office/drawing/2014/main" id="{51DDEAF6-D030-BF4E-AA3E-96DE7C5BF4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900672" y="3078773"/>
            <a:ext cx="640080" cy="6400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F6D1F7-6422-3945-AF28-4C8B82722C90}"/>
              </a:ext>
            </a:extLst>
          </p:cNvPr>
          <p:cNvSpPr txBox="1"/>
          <p:nvPr/>
        </p:nvSpPr>
        <p:spPr>
          <a:xfrm>
            <a:off x="2457368" y="1514252"/>
            <a:ext cx="3352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peak Pro" panose="020B0504020101020102" pitchFamily="34" charset="0"/>
              </a:rPr>
              <a:t>Stakeholder Consultation &amp; Public Participation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134205-CE51-6344-B620-90D18679EC00}"/>
              </a:ext>
            </a:extLst>
          </p:cNvPr>
          <p:cNvSpPr txBox="1"/>
          <p:nvPr/>
        </p:nvSpPr>
        <p:spPr>
          <a:xfrm>
            <a:off x="2566283" y="3006279"/>
            <a:ext cx="3352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peak Pro" panose="020B0504020101020102" pitchFamily="34" charset="0"/>
              </a:rPr>
              <a:t>Housing and Homeless Needs Assessment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2F838F-2947-8C4F-8CA7-6D9AD4C69FF6}"/>
              </a:ext>
            </a:extLst>
          </p:cNvPr>
          <p:cNvSpPr txBox="1"/>
          <p:nvPr/>
        </p:nvSpPr>
        <p:spPr>
          <a:xfrm>
            <a:off x="7686923" y="1772392"/>
            <a:ext cx="335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peak Pro" panose="020B0504020101020102" pitchFamily="34" charset="0"/>
              </a:rPr>
              <a:t>Housing Market Analysis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3E50AE-488A-B646-A62D-61056AEC64F5}"/>
              </a:ext>
            </a:extLst>
          </p:cNvPr>
          <p:cNvSpPr txBox="1"/>
          <p:nvPr/>
        </p:nvSpPr>
        <p:spPr>
          <a:xfrm>
            <a:off x="7686922" y="3062769"/>
            <a:ext cx="335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peak Pro" panose="020B0504020101020102" pitchFamily="34" charset="0"/>
              </a:rPr>
              <a:t>Strategic Plan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12F994-4D69-234A-8966-F3F1018E6E75}"/>
              </a:ext>
            </a:extLst>
          </p:cNvPr>
          <p:cNvSpPr txBox="1"/>
          <p:nvPr/>
        </p:nvSpPr>
        <p:spPr>
          <a:xfrm>
            <a:off x="2537128" y="2139200"/>
            <a:ext cx="3090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Local government, public and private agencies, housing authority, etc.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4164D6-AC79-0143-A8EA-2B804B88622B}"/>
              </a:ext>
            </a:extLst>
          </p:cNvPr>
          <p:cNvSpPr txBox="1"/>
          <p:nvPr/>
        </p:nvSpPr>
        <p:spPr>
          <a:xfrm>
            <a:off x="2462651" y="3627137"/>
            <a:ext cx="30908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1400" dirty="0">
                <a:latin typeface="+mj-lt"/>
              </a:rPr>
              <a:t>Utilize quantifiable data, stakeholder input, and citizen participation to develop this section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3461A7-9B52-2F43-A3AC-08C673B01EA3}"/>
              </a:ext>
            </a:extLst>
          </p:cNvPr>
          <p:cNvSpPr txBox="1"/>
          <p:nvPr/>
        </p:nvSpPr>
        <p:spPr>
          <a:xfrm>
            <a:off x="7688254" y="2133239"/>
            <a:ext cx="3090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Utilize quantifiable data, stakeholder input, and citizen participation to develop this section</a:t>
            </a:r>
          </a:p>
          <a:p>
            <a:endParaRPr lang="en-US" sz="1400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DAD38C-57FE-BD41-929A-867192357443}"/>
              </a:ext>
            </a:extLst>
          </p:cNvPr>
          <p:cNvSpPr txBox="1"/>
          <p:nvPr/>
        </p:nvSpPr>
        <p:spPr>
          <a:xfrm>
            <a:off x="7686922" y="3450830"/>
            <a:ext cx="3090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Priorities for 2025-2029</a:t>
            </a:r>
          </a:p>
        </p:txBody>
      </p:sp>
      <p:pic>
        <p:nvPicPr>
          <p:cNvPr id="26" name="Graphic 25" descr="Playbook">
            <a:extLst>
              <a:ext uri="{FF2B5EF4-FFF2-40B4-BE49-F238E27FC236}">
                <a16:creationId xmlns:a16="http://schemas.microsoft.com/office/drawing/2014/main" id="{2899AEA0-CC90-CE48-A05F-D8F48852EC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678532" y="4986659"/>
            <a:ext cx="640080" cy="6400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2EE6F17-09FC-8D49-A426-7697395C8C4A}"/>
              </a:ext>
            </a:extLst>
          </p:cNvPr>
          <p:cNvSpPr txBox="1"/>
          <p:nvPr/>
        </p:nvSpPr>
        <p:spPr>
          <a:xfrm>
            <a:off x="5422391" y="4965295"/>
            <a:ext cx="335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peak Pro" panose="020B0504020101020102" pitchFamily="34" charset="0"/>
              </a:rPr>
              <a:t>Annual Action Plan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79D726-7E2C-BB4B-A49C-3971DC2EB4AB}"/>
              </a:ext>
            </a:extLst>
          </p:cNvPr>
          <p:cNvSpPr txBox="1"/>
          <p:nvPr/>
        </p:nvSpPr>
        <p:spPr>
          <a:xfrm>
            <a:off x="5285585" y="5294268"/>
            <a:ext cx="3090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1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en-US" sz="1400" dirty="0">
                <a:latin typeface="+mj-lt"/>
              </a:rPr>
              <a:t>Proposed activities for 2025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BF40E32-ABED-A4ED-0288-4DCC4F4AC0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6231" y="6335792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A5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CDBG Application Workshop ‖  Mullin &amp; Lonergan Associates, Inc. ‖</a:t>
            </a:r>
            <a:r>
              <a:rPr lang="en-US" sz="1400" dirty="0">
                <a:latin typeface="Garamond" panose="02020404030301010803" pitchFamily="18" charset="0"/>
              </a:rPr>
              <a:t> May 2025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A5C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167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60388-54A5-4ACE-8BE2-F0482E213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623"/>
            <a:ext cx="10515600" cy="1325563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altLang="en-US" dirty="0"/>
              <a:t>Basic CDBG Eligible Activities</a:t>
            </a:r>
            <a:endParaRPr lang="en-US" dirty="0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843D779B-D965-4788-A534-316F6E2C11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0582071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13E08B-AB97-A84C-CE6F-F2FD29103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44963" y="6292422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A5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CDBG Application Workshop ‖  Mullin &amp; Lonergan Associates, Inc. ‖</a:t>
            </a:r>
            <a:r>
              <a:rPr lang="en-US" sz="1400" dirty="0">
                <a:latin typeface="Garamond" panose="02020404030301010803" pitchFamily="18" charset="0"/>
              </a:rPr>
              <a:t> May 2025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A5C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158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8BAFCE-90A2-48A3-BDB6-7A29849255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53733" y="548464"/>
            <a:ext cx="6798541" cy="167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4000"/>
              <a:t>CDBG Public Services</a:t>
            </a:r>
            <a:endParaRPr lang="en-US" sz="4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27B7A9-A650-3BCC-3D8D-E45AAADB0F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rcRect l="28436" r="30718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2AB921-BA62-5247-B46C-50136D56C099}"/>
              </a:ext>
            </a:extLst>
          </p:cNvPr>
          <p:cNvSpPr/>
          <p:nvPr/>
        </p:nvSpPr>
        <p:spPr>
          <a:xfrm>
            <a:off x="519083" y="2305615"/>
            <a:ext cx="3062317" cy="35394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2800" b="1" dirty="0">
                <a:latin typeface="Garamond" panose="02020404030301010803" pitchFamily="18" charset="0"/>
              </a:rPr>
              <a:t>HUD Limits the amount that can be allocated annual to Public Services as no more than 15% of CDBG Grant Allocation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E26BEFC-21B9-FE46-8B7B-BC7EF715D53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516692"/>
              </p:ext>
            </p:extLst>
          </p:nvPr>
        </p:nvGraphicFramePr>
        <p:xfrm>
          <a:off x="4553734" y="2409830"/>
          <a:ext cx="6798539" cy="3705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D8547E3-6810-7DC3-7A3C-6AFA46F6F773}"/>
              </a:ext>
            </a:extLst>
          </p:cNvPr>
          <p:cNvSpPr txBox="1"/>
          <p:nvPr/>
        </p:nvSpPr>
        <p:spPr>
          <a:xfrm>
            <a:off x="4553733" y="6289217"/>
            <a:ext cx="811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A5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CDBG Application Workshop ‖  Mullin &amp; Lonergan Associates, Inc. ‖</a:t>
            </a:r>
            <a:r>
              <a:rPr lang="en-US" sz="1800" dirty="0">
                <a:latin typeface="Garamond" panose="02020404030301010803" pitchFamily="18" charset="0"/>
              </a:rPr>
              <a:t> May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971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35" name="Rectangle 103434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37" name="Rectangle 103436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39" name="Rectangle 103438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41" name="Rectangle 103440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43" name="Rectangle 103442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45" name="Oval 103444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30" name="AutoShape 6">
            <a:extLst>
              <a:ext uri="{FF2B5EF4-FFF2-40B4-BE49-F238E27FC236}">
                <a16:creationId xmlns:a16="http://schemas.microsoft.com/office/drawing/2014/main" id="{0C5F86BF-1AD4-A543-98A8-489CC7927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rtlCol="0" anchor="b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4000" i="1" u="sng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Ineligible</a:t>
            </a:r>
            <a:r>
              <a:rPr lang="en-US" sz="4000" u="sng">
                <a:solidFill>
                  <a:srgbClr val="FFFFFF"/>
                </a:solidFill>
              </a:rPr>
              <a:t> Activities </a:t>
            </a:r>
            <a:br>
              <a:rPr lang="en-US" sz="4000" u="sng">
                <a:solidFill>
                  <a:srgbClr val="FFFFFF"/>
                </a:solidFill>
              </a:rPr>
            </a:br>
            <a:r>
              <a:rPr lang="en-US" sz="4000" i="1">
                <a:solidFill>
                  <a:srgbClr val="FFFFFF"/>
                </a:solidFill>
              </a:rPr>
              <a:t>Some Examples Include</a:t>
            </a:r>
            <a:r>
              <a:rPr lang="en-US" sz="400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8E0FBB50-6871-F04D-9F53-7C22398BCD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rtlCol="0" anchor="ctr">
            <a:normAutofit/>
          </a:bodyPr>
          <a:lstStyle/>
          <a:p>
            <a:pPr marL="173038" lvl="1" indent="-58738" eaLnBrk="1" fontAlgn="auto" hangingPunct="1">
              <a:spcAft>
                <a:spcPts val="0"/>
              </a:spcAft>
              <a:buNone/>
              <a:defRPr/>
            </a:pPr>
            <a:r>
              <a:rPr lang="en-US" sz="20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NO</a:t>
            </a:r>
            <a:r>
              <a:rPr lang="en-US" sz="2000" dirty="0"/>
              <a:t> Political activities</a:t>
            </a:r>
          </a:p>
          <a:p>
            <a:pPr marL="173038" lvl="1" indent="-58738" eaLnBrk="1" fontAlgn="auto" hangingPunct="1">
              <a:spcAft>
                <a:spcPts val="0"/>
              </a:spcAft>
              <a:buNone/>
              <a:defRPr/>
            </a:pPr>
            <a:r>
              <a:rPr lang="en-US" sz="2000" dirty="0"/>
              <a:t> </a:t>
            </a:r>
          </a:p>
          <a:p>
            <a:pPr marL="173038" lvl="1" indent="-58738" eaLnBrk="1" fontAlgn="auto" hangingPunct="1">
              <a:spcAft>
                <a:spcPts val="0"/>
              </a:spcAft>
              <a:buNone/>
              <a:defRPr/>
            </a:pPr>
            <a:r>
              <a:rPr lang="en-US" sz="20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NO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/>
              <a:t>Construction of housing units by a unit of local government</a:t>
            </a:r>
          </a:p>
          <a:p>
            <a:pPr marL="173038" lvl="1" indent="-58738" eaLnBrk="1" fontAlgn="auto" hangingPunct="1">
              <a:spcAft>
                <a:spcPts val="0"/>
              </a:spcAft>
              <a:buNone/>
              <a:defRPr/>
            </a:pPr>
            <a:r>
              <a:rPr lang="en-US" sz="2000" dirty="0"/>
              <a:t> </a:t>
            </a:r>
          </a:p>
          <a:p>
            <a:pPr marL="173038" lvl="1" indent="-58738" eaLnBrk="1" fontAlgn="auto" hangingPunct="1">
              <a:spcAft>
                <a:spcPts val="0"/>
              </a:spcAft>
              <a:buNone/>
              <a:defRPr/>
            </a:pPr>
            <a:r>
              <a:rPr lang="en-US" sz="20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NO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/>
              <a:t>Operation and maintenance of public facilities/improvements</a:t>
            </a:r>
          </a:p>
          <a:p>
            <a:pPr marL="173038" lvl="1" indent="-58738" eaLnBrk="1" fontAlgn="auto" hangingPunct="1">
              <a:spcAft>
                <a:spcPts val="0"/>
              </a:spcAft>
              <a:buNone/>
              <a:defRPr/>
            </a:pPr>
            <a:endParaRPr lang="en-US" sz="2000" dirty="0"/>
          </a:p>
          <a:p>
            <a:pPr marL="173038" lvl="1" indent="-58738" eaLnBrk="1" fontAlgn="auto" hangingPunct="1">
              <a:spcAft>
                <a:spcPts val="0"/>
              </a:spcAft>
              <a:buNone/>
              <a:defRPr/>
            </a:pPr>
            <a:r>
              <a:rPr lang="en-US" sz="20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NO</a:t>
            </a:r>
            <a:r>
              <a:rPr lang="en-US" sz="2000" dirty="0"/>
              <a:t> General government expenses including construction of general government buildings (except ADA improvements)</a:t>
            </a:r>
          </a:p>
          <a:p>
            <a:pPr marL="173038" lvl="1" indent="-58738" eaLnBrk="1" fontAlgn="auto" hangingPunct="1">
              <a:spcAft>
                <a:spcPts val="0"/>
              </a:spcAft>
              <a:buNone/>
              <a:defRPr/>
            </a:pPr>
            <a:endParaRPr lang="en-US" sz="2000" dirty="0"/>
          </a:p>
          <a:p>
            <a:pPr marL="173038" lvl="1" indent="-58738" eaLnBrk="1" fontAlgn="auto" hangingPunct="1">
              <a:spcAft>
                <a:spcPts val="0"/>
              </a:spcAft>
              <a:buNone/>
              <a:defRPr/>
            </a:pPr>
            <a:r>
              <a:rPr lang="en-US" sz="20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NO</a:t>
            </a:r>
            <a:r>
              <a:rPr lang="en-US" sz="2000" dirty="0"/>
              <a:t> Purchase of equipment</a:t>
            </a:r>
          </a:p>
          <a:p>
            <a:pPr marL="173038" lvl="1" indent="-58738" eaLnBrk="1" fontAlgn="auto" hangingPunct="1">
              <a:spcAft>
                <a:spcPts val="0"/>
              </a:spcAft>
              <a:buNone/>
              <a:defRPr/>
            </a:pPr>
            <a:endParaRPr lang="en-US" sz="2000" dirty="0"/>
          </a:p>
          <a:p>
            <a:pPr marL="173038" lvl="1" indent="-58738" eaLnBrk="1" fontAlgn="auto" hangingPunct="1">
              <a:spcAft>
                <a:spcPts val="0"/>
              </a:spcAft>
              <a:buNone/>
              <a:defRPr/>
            </a:pPr>
            <a:r>
              <a:rPr lang="en-US" sz="20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NO</a:t>
            </a:r>
            <a:r>
              <a:rPr lang="en-US" sz="2000" dirty="0"/>
              <a:t> Direct income payments</a:t>
            </a:r>
          </a:p>
          <a:p>
            <a:pPr marL="173038" lvl="1" indent="-58738" eaLnBrk="1" fontAlgn="auto" hangingPunct="1">
              <a:spcAft>
                <a:spcPts val="0"/>
              </a:spcAft>
              <a:buNone/>
              <a:defRPr/>
            </a:pPr>
            <a:endParaRPr lang="en-US" sz="2000" b="1" dirty="0"/>
          </a:p>
          <a:p>
            <a:pPr marL="173038" lvl="1" indent="-58738" eaLnBrk="1" fontAlgn="auto" hangingPunct="1">
              <a:spcAft>
                <a:spcPts val="0"/>
              </a:spcAft>
              <a:buNone/>
              <a:defRPr/>
            </a:pPr>
            <a:endParaRPr lang="en-US" sz="2000" b="1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7FE1CA4-A601-02A2-C1BE-1CB5E6F23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CDBG Application Workshop ‖  Mullin &amp; Lonergan Associates, Inc. ‖</a:t>
            </a:r>
            <a:r>
              <a:rPr lang="en-US" sz="900">
                <a:solidFill>
                  <a:schemeClr val="tx1">
                    <a:lumMod val="50000"/>
                    <a:lumOff val="50000"/>
                  </a:schemeClr>
                </a:solidFill>
                <a:latin typeface="Garamond" panose="02020404030301010803" pitchFamily="18" charset="0"/>
              </a:rPr>
              <a:t> May 2025</a:t>
            </a:r>
            <a:endParaRPr lang="en-US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340" name="Rectangle 13">
            <a:extLst>
              <a:ext uri="{FF2B5EF4-FFF2-40B4-BE49-F238E27FC236}">
                <a16:creationId xmlns:a16="http://schemas.microsoft.com/office/drawing/2014/main" id="{2A16FFA2-6799-4648-B4EC-BA1028DDF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33362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14341" name="Rectangle 15">
            <a:extLst>
              <a:ext uri="{FF2B5EF4-FFF2-40B4-BE49-F238E27FC236}">
                <a16:creationId xmlns:a16="http://schemas.microsoft.com/office/drawing/2014/main" id="{221B5C42-79CE-304C-B6BE-F86AFDA24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824163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>
                <a:solidFill>
                  <a:srgbClr val="404040"/>
                </a:solidFill>
                <a:latin typeface="Trebuchet MS" panose="020B0703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600">
                <a:solidFill>
                  <a:srgbClr val="404040"/>
                </a:solidFill>
                <a:latin typeface="Trebuchet MS" panose="020B0703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400">
                <a:solidFill>
                  <a:srgbClr val="404040"/>
                </a:solidFill>
                <a:latin typeface="Trebuchet MS" panose="020B0703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2" charset="2"/>
              <a:buChar char=""/>
              <a:defRPr sz="1200">
                <a:solidFill>
                  <a:srgbClr val="404040"/>
                </a:solidFill>
                <a:latin typeface="Trebuchet MS" panose="020B070302020209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3DC8-4988-47DD-BF83-D17858AA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497" y="411220"/>
            <a:ext cx="7729728" cy="118872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en-US" dirty="0"/>
              <a:t>Meeting National Objectives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951013-E72E-486B-AFCC-37F2D0172B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023995"/>
              </p:ext>
            </p:extLst>
          </p:nvPr>
        </p:nvGraphicFramePr>
        <p:xfrm>
          <a:off x="485373" y="2631804"/>
          <a:ext cx="11545677" cy="3520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3A20FC0-6245-440C-B9B4-3B42FE1E4E64}"/>
              </a:ext>
            </a:extLst>
          </p:cNvPr>
          <p:cNvSpPr txBox="1"/>
          <p:nvPr/>
        </p:nvSpPr>
        <p:spPr>
          <a:xfrm>
            <a:off x="2880990" y="1708474"/>
            <a:ext cx="5804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venir Next LT Pro" panose="020B0504020202020204" pitchFamily="34" charset="0"/>
              </a:rPr>
              <a:t>Each activity must meet one of the </a:t>
            </a:r>
          </a:p>
          <a:p>
            <a:pPr algn="ctr"/>
            <a:r>
              <a:rPr lang="en-US">
                <a:latin typeface="Avenir Next LT Pro" panose="020B0504020202020204" pitchFamily="34" charset="0"/>
              </a:rPr>
              <a:t>THREE NATIONAL OBJECTIVES:</a:t>
            </a:r>
          </a:p>
          <a:p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ADF2829-97ED-FFE3-B73F-E3FA0C731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61472" y="6264217"/>
            <a:ext cx="95765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5C"/>
                </a:solidFill>
              </a:defRPr>
            </a:lvl1pPr>
          </a:lstStyle>
          <a:p>
            <a:pPr algn="r"/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A5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CDBG Application Workshop ‖  Mullin &amp; Lonergan Associates, Inc. ‖</a:t>
            </a:r>
            <a:r>
              <a:rPr lang="en-US" sz="1400">
                <a:latin typeface="Garamond" panose="02020404030301010803" pitchFamily="18" charset="0"/>
              </a:rPr>
              <a:t> May 2025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5334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9CC42-7163-A6FF-BA4C-7022F84A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758"/>
            <a:ext cx="105156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000" dirty="0"/>
              <a:t>Meeting a Low- and Moderate-Income Benefit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FF1C4-C0CF-1E9A-4313-49EF9897E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" y="1714341"/>
            <a:ext cx="6801612" cy="475488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200" dirty="0"/>
              <a:t>Low-mod income benefit can be qualified in three ways:</a:t>
            </a:r>
          </a:p>
          <a:p>
            <a:r>
              <a:rPr lang="en-US" sz="3200" dirty="0"/>
              <a:t>Area benefit:  Census- American Community Survey (ACS) data for service area of a public improvement or facility. HUD LMISD Data map: </a:t>
            </a:r>
            <a:r>
              <a:rPr lang="en-US" sz="3200" dirty="0">
                <a:hlinkClick r:id="rId2"/>
              </a:rPr>
              <a:t>HUD LMISD Mapping Tool- 2016-2020 ACS</a:t>
            </a:r>
            <a:r>
              <a:rPr lang="en-US" sz="3200" dirty="0"/>
              <a:t> </a:t>
            </a:r>
          </a:p>
          <a:p>
            <a:r>
              <a:rPr lang="en-US" sz="3200" dirty="0"/>
              <a:t>Income intake:  Programs that serve primarily low-and moderate-income individuals and families will be eligible for funding.  The definition of a moderate-income family is no more than 80%  of the area median income, adjusted for household size. </a:t>
            </a:r>
          </a:p>
          <a:p>
            <a:r>
              <a:rPr lang="en-US" sz="3200" dirty="0"/>
              <a:t>Presumed benefit: HUD presumes the following groups to be low-moderate income: abused children, battered spouses, elderly persons, disabled persons, homeless persons, illiterate adults, migrant farm workers, and persons living with AIDS. 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2D62068-05C0-83F8-323A-2F702C164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461640"/>
              </p:ext>
            </p:extLst>
          </p:nvPr>
        </p:nvGraphicFramePr>
        <p:xfrm>
          <a:off x="7458075" y="2088778"/>
          <a:ext cx="4179742" cy="359846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95753">
                  <a:extLst>
                    <a:ext uri="{9D8B030D-6E8A-4147-A177-3AD203B41FA5}">
                      <a16:colId xmlns:a16="http://schemas.microsoft.com/office/drawing/2014/main" val="3502328370"/>
                    </a:ext>
                  </a:extLst>
                </a:gridCol>
                <a:gridCol w="2283989">
                  <a:extLst>
                    <a:ext uri="{9D8B030D-6E8A-4147-A177-3AD203B41FA5}">
                      <a16:colId xmlns:a16="http://schemas.microsoft.com/office/drawing/2014/main" val="3339273802"/>
                    </a:ext>
                  </a:extLst>
                </a:gridCol>
              </a:tblGrid>
              <a:tr h="632297">
                <a:tc>
                  <a:txBody>
                    <a:bodyPr/>
                    <a:lstStyle/>
                    <a:p>
                      <a:r>
                        <a:rPr lang="en-US" dirty="0"/>
                        <a:t>Household Size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Low-Income (At or Below 80% AMI)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354159"/>
                  </a:ext>
                </a:extLst>
              </a:tr>
              <a:tr h="36131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$57,900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022937"/>
                  </a:ext>
                </a:extLst>
              </a:tr>
              <a:tr h="36131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$66,150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725218"/>
                  </a:ext>
                </a:extLst>
              </a:tr>
              <a:tr h="36131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$74,400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685001"/>
                  </a:ext>
                </a:extLst>
              </a:tr>
              <a:tr h="36131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$82,650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905718"/>
                  </a:ext>
                </a:extLst>
              </a:tr>
              <a:tr h="36131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$89,300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875381"/>
                  </a:ext>
                </a:extLst>
              </a:tr>
              <a:tr h="36131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$95,900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992651"/>
                  </a:ext>
                </a:extLst>
              </a:tr>
              <a:tr h="39806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$102,500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527246"/>
                  </a:ext>
                </a:extLst>
              </a:tr>
              <a:tr h="36131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$109,100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292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020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MPresentation2As" id="{25E5A621-CF03-684C-8D8B-B7EF09F95B4A}" vid="{A75C8504-F762-AD4B-8E38-9C54CCE9F33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</TotalTime>
  <Words>1501</Words>
  <Application>Microsoft Office PowerPoint</Application>
  <PresentationFormat>Widescreen</PresentationFormat>
  <Paragraphs>192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Aptos</vt:lpstr>
      <vt:lpstr>Aptos Display</vt:lpstr>
      <vt:lpstr>Arial</vt:lpstr>
      <vt:lpstr>Avenir Next LT Pro</vt:lpstr>
      <vt:lpstr>Calibri</vt:lpstr>
      <vt:lpstr>Calibri Light</vt:lpstr>
      <vt:lpstr>Copperplate Light</vt:lpstr>
      <vt:lpstr>Garamond</vt:lpstr>
      <vt:lpstr>Gill Sans MT</vt:lpstr>
      <vt:lpstr>Gill Sans MT (Headings)</vt:lpstr>
      <vt:lpstr>Sagona ExtraLight</vt:lpstr>
      <vt:lpstr>Speak Pro</vt:lpstr>
      <vt:lpstr>Office Theme</vt:lpstr>
      <vt:lpstr>1_Office Theme</vt:lpstr>
      <vt:lpstr>Community Development Block Grant (CDBG) 2025 Application for Funding</vt:lpstr>
      <vt:lpstr>Welcome and Introductions</vt:lpstr>
      <vt:lpstr>PowerPoint Presentation</vt:lpstr>
      <vt:lpstr>CP &amp; AAP Process</vt:lpstr>
      <vt:lpstr>Basic CDBG Eligible Activities</vt:lpstr>
      <vt:lpstr>CDBG Public Services</vt:lpstr>
      <vt:lpstr>Ineligible Activities  Some Examples Include:</vt:lpstr>
      <vt:lpstr>Meeting National Objectives</vt:lpstr>
      <vt:lpstr>Meeting a Low- and Moderate-Income Benefit</vt:lpstr>
      <vt:lpstr>Area Benefit- Service Area</vt:lpstr>
      <vt:lpstr>Estimated Resources Available</vt:lpstr>
      <vt:lpstr>FAQ</vt:lpstr>
      <vt:lpstr>PowerPoint Presentation</vt:lpstr>
      <vt:lpstr>Projects that Include Construction</vt:lpstr>
      <vt:lpstr>Application Details</vt:lpstr>
      <vt:lpstr>Project Selection Criteria</vt:lpstr>
      <vt:lpstr>Application Submission</vt:lpstr>
      <vt:lpstr>For More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Donna King</dc:creator>
  <cp:lastModifiedBy>Jones, Julia D</cp:lastModifiedBy>
  <cp:revision>5</cp:revision>
  <dcterms:created xsi:type="dcterms:W3CDTF">2025-04-10T14:45:59Z</dcterms:created>
  <dcterms:modified xsi:type="dcterms:W3CDTF">2025-05-05T19:59:27Z</dcterms:modified>
</cp:coreProperties>
</file>